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14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8288000" cy="10287000"/>
  <p:notesSz cx="6858000" cy="9144000"/>
  <p:embeddedFontLst>
    <p:embeddedFont>
      <p:font typeface="Omnes Bold" charset="1" panose="00000000000000000000"/>
      <p:regular r:id="rId13"/>
    </p:embeddedFont>
    <p:embeddedFont>
      <p:font typeface="Omnes Semibold" charset="1" panose="00000000000000000000"/>
      <p:regular r:id="rId17"/>
    </p:embeddedFont>
    <p:embeddedFont>
      <p:font typeface="Omnes Regular" charset="1" panose="02000606040000020004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3.fntdata"/><Relationship Id="rId18" Type="http://schemas.openxmlformats.org/officeDocument/2006/relationships/font" Target="fonts/font18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21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font" Target="fonts/font17.fntdata"/><Relationship Id="rId7" Type="http://schemas.openxmlformats.org/officeDocument/2006/relationships/slide" Target="slides/slide2.xml"/><Relationship Id="rId16" Type="http://schemas.openxmlformats.org/officeDocument/2006/relationships/notesSlide" Target="notesSlides/notesSlide1.xml"/><Relationship Id="rId2" Type="http://schemas.openxmlformats.org/officeDocument/2006/relationships/presProps" Target="pres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15" Type="http://schemas.openxmlformats.org/officeDocument/2006/relationships/theme" Target="theme/theme2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ustomXml" Target="../customXml/item1.xml"/><Relationship Id="rId14" Type="http://schemas.openxmlformats.org/officeDocument/2006/relationships/notesMaster" Target="notesMasters/notesMaster1.xml"/><Relationship Id="rId4" Type="http://schemas.openxmlformats.org/officeDocument/2006/relationships/theme" Target="theme/theme1.xml"/><Relationship Id="rId9" Type="http://schemas.openxmlformats.org/officeDocument/2006/relationships/slide" Target="slides/slide4.xml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notesSlide1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Ask pupils to copy the actions for each number for 30s, then rest for 30s. Repeat for a total of 5 times. 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6.png" Type="http://schemas.openxmlformats.org/officeDocument/2006/relationships/image"/><Relationship Id="rId4" Target="../media/image7.svg" Type="http://schemas.openxmlformats.org/officeDocument/2006/relationships/image"/><Relationship Id="rId5" Target="../media/image8.png" Type="http://schemas.openxmlformats.org/officeDocument/2006/relationships/image"/><Relationship Id="rId6" Target="../media/image9.svg" Type="http://schemas.openxmlformats.org/officeDocument/2006/relationships/image"/><Relationship Id="rId7" Target="../media/image1.png" Type="http://schemas.openxmlformats.org/officeDocument/2006/relationships/image"/><Relationship Id="rId8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png" Type="http://schemas.openxmlformats.org/officeDocument/2006/relationships/image"/><Relationship Id="rId11" Target="../media/image17.svg" Type="http://schemas.openxmlformats.org/officeDocument/2006/relationships/image"/><Relationship Id="rId12" Target="../media/image18.png" Type="http://schemas.openxmlformats.org/officeDocument/2006/relationships/image"/><Relationship Id="rId13" Target="../media/image19.svg" Type="http://schemas.openxmlformats.org/officeDocument/2006/relationships/image"/><Relationship Id="rId14" Target="../media/image20.png" Type="http://schemas.openxmlformats.org/officeDocument/2006/relationships/image"/><Relationship Id="rId15" Target="../media/image21.svg" Type="http://schemas.openxmlformats.org/officeDocument/2006/relationships/image"/><Relationship Id="rId16" Target="../media/image22.png" Type="http://schemas.openxmlformats.org/officeDocument/2006/relationships/image"/><Relationship Id="rId17" Target="../media/image23.svg" Type="http://schemas.openxmlformats.org/officeDocument/2006/relationships/image"/><Relationship Id="rId18" Target="../media/image24.png" Type="http://schemas.openxmlformats.org/officeDocument/2006/relationships/image"/><Relationship Id="rId19" Target="../media/image25.svg" Type="http://schemas.openxmlformats.org/officeDocument/2006/relationships/image"/><Relationship Id="rId2" Target="../media/image1.png" Type="http://schemas.openxmlformats.org/officeDocument/2006/relationships/image"/><Relationship Id="rId20" Target="../media/image26.png" Type="http://schemas.openxmlformats.org/officeDocument/2006/relationships/image"/><Relationship Id="rId21" Target="../media/image27.svg" Type="http://schemas.openxmlformats.org/officeDocument/2006/relationships/image"/><Relationship Id="rId3" Target="../media/image5.pn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Relationship Id="rId8" Target="../media/image14.png" Type="http://schemas.openxmlformats.org/officeDocument/2006/relationships/image"/><Relationship Id="rId9" Target="../media/image15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8.jpeg" Type="http://schemas.openxmlformats.org/officeDocument/2006/relationships/image"/><Relationship Id="rId4" Target="../media/VAGPJbkPTj4.mp4" Type="http://schemas.openxmlformats.org/officeDocument/2006/relationships/video"/><Relationship Id="rId5" Target="../media/VAGPJbkPTj4.mp4" Type="http://schemas.microsoft.com/office/2007/relationships/media"/><Relationship Id="rId6" Target="../media/image5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.png" Type="http://schemas.openxmlformats.org/officeDocument/2006/relationships/image"/><Relationship Id="rId5" Target="../media/image9.svg" Type="http://schemas.openxmlformats.org/officeDocument/2006/relationships/image"/><Relationship Id="rId6" Target="../media/image1.png" Type="http://schemas.openxmlformats.org/officeDocument/2006/relationships/image"/><Relationship Id="rId7" Target="../media/image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35.png" Type="http://schemas.openxmlformats.org/officeDocument/2006/relationships/image"/><Relationship Id="rId13" Target="../media/image36.svg" Type="http://schemas.openxmlformats.org/officeDocument/2006/relationships/image"/><Relationship Id="rId14" Target="../media/image37.png" Type="http://schemas.openxmlformats.org/officeDocument/2006/relationships/image"/><Relationship Id="rId15" Target="../media/image38.svg" Type="http://schemas.openxmlformats.org/officeDocument/2006/relationships/image"/><Relationship Id="rId16" Target="../media/image39.png" Type="http://schemas.openxmlformats.org/officeDocument/2006/relationships/image"/><Relationship Id="rId17" Target="../media/image40.svg" Type="http://schemas.openxmlformats.org/officeDocument/2006/relationships/image"/><Relationship Id="rId18" Target="../media/image41.png" Type="http://schemas.openxmlformats.org/officeDocument/2006/relationships/image"/><Relationship Id="rId19" Target="../media/image42.svg" Type="http://schemas.openxmlformats.org/officeDocument/2006/relationships/image"/><Relationship Id="rId2" Target="../media/image1.png" Type="http://schemas.openxmlformats.org/officeDocument/2006/relationships/image"/><Relationship Id="rId20" Target="../media/image43.png" Type="http://schemas.openxmlformats.org/officeDocument/2006/relationships/image"/><Relationship Id="rId21" Target="../media/image44.svg" Type="http://schemas.openxmlformats.org/officeDocument/2006/relationships/image"/><Relationship Id="rId3" Target="../media/image5.png" Type="http://schemas.openxmlformats.org/officeDocument/2006/relationships/image"/><Relationship Id="rId4" Target="../media/image29.png" Type="http://schemas.openxmlformats.org/officeDocument/2006/relationships/image"/><Relationship Id="rId5" Target="../media/image30.svg" Type="http://schemas.openxmlformats.org/officeDocument/2006/relationships/image"/><Relationship Id="rId6" Target="../media/image20.png" Type="http://schemas.openxmlformats.org/officeDocument/2006/relationships/image"/><Relationship Id="rId7" Target="../media/image21.svg" Type="http://schemas.openxmlformats.org/officeDocument/2006/relationships/image"/><Relationship Id="rId8" Target="../media/image31.png" Type="http://schemas.openxmlformats.org/officeDocument/2006/relationships/image"/><Relationship Id="rId9" Target="../media/image32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45.jpeg" Type="http://schemas.openxmlformats.org/officeDocument/2006/relationships/image"/><Relationship Id="rId5" Target="../media/VAGPJtVSER8.mp4" Type="http://schemas.openxmlformats.org/officeDocument/2006/relationships/video"/><Relationship Id="rId6" Target="../media/VAGPJtVSER8.mp4" Type="http://schemas.microsoft.com/office/2007/relationships/media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093266" y="3833173"/>
            <a:ext cx="11496437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Animal Actions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1912853" y="5610281"/>
            <a:ext cx="4276996" cy="4503806"/>
          </a:xfrm>
          <a:custGeom>
            <a:avLst/>
            <a:gdLst/>
            <a:ahLst/>
            <a:cxnLst/>
            <a:rect r="r" b="b" t="t" l="l"/>
            <a:pathLst>
              <a:path h="4503806" w="4276996">
                <a:moveTo>
                  <a:pt x="0" y="0"/>
                </a:moveTo>
                <a:lnTo>
                  <a:pt x="4276996" y="0"/>
                </a:lnTo>
                <a:lnTo>
                  <a:pt x="4276996" y="4503806"/>
                </a:lnTo>
                <a:lnTo>
                  <a:pt x="0" y="45038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285639"/>
            <a:ext cx="4047026" cy="3208188"/>
          </a:xfrm>
          <a:custGeom>
            <a:avLst/>
            <a:gdLst/>
            <a:ahLst/>
            <a:cxnLst/>
            <a:rect r="r" b="b" t="t" l="l"/>
            <a:pathLst>
              <a:path h="3208188" w="4047026">
                <a:moveTo>
                  <a:pt x="0" y="0"/>
                </a:moveTo>
                <a:lnTo>
                  <a:pt x="4047026" y="0"/>
                </a:lnTo>
                <a:lnTo>
                  <a:pt x="4047026" y="3208188"/>
                </a:lnTo>
                <a:lnTo>
                  <a:pt x="0" y="32081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923530" y="3082129"/>
            <a:ext cx="3021051" cy="9071024"/>
            <a:chOff x="0" y="0"/>
            <a:chExt cx="541338" cy="16254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41338" cy="1625425"/>
            </a:xfrm>
            <a:custGeom>
              <a:avLst/>
              <a:gdLst/>
              <a:ahLst/>
              <a:cxnLst/>
              <a:rect r="r" b="b" t="t" l="l"/>
              <a:pathLst>
                <a:path h="1625425" w="541338">
                  <a:moveTo>
                    <a:pt x="180544" y="19070"/>
                  </a:moveTo>
                  <a:cubicBezTo>
                    <a:pt x="208207" y="7556"/>
                    <a:pt x="239848" y="0"/>
                    <a:pt x="270815" y="0"/>
                  </a:cubicBezTo>
                  <a:cubicBezTo>
                    <a:pt x="301783" y="0"/>
                    <a:pt x="331581" y="6476"/>
                    <a:pt x="359041" y="17990"/>
                  </a:cubicBezTo>
                  <a:cubicBezTo>
                    <a:pt x="359627" y="18350"/>
                    <a:pt x="360211" y="18350"/>
                    <a:pt x="360795" y="18710"/>
                  </a:cubicBezTo>
                  <a:cubicBezTo>
                    <a:pt x="463921" y="64765"/>
                    <a:pt x="539878" y="186379"/>
                    <a:pt x="541338" y="346553"/>
                  </a:cubicBezTo>
                  <a:lnTo>
                    <a:pt x="541338" y="1625425"/>
                  </a:lnTo>
                  <a:lnTo>
                    <a:pt x="0" y="1625425"/>
                  </a:lnTo>
                  <a:lnTo>
                    <a:pt x="0" y="347502"/>
                  </a:lnTo>
                  <a:cubicBezTo>
                    <a:pt x="1461" y="185660"/>
                    <a:pt x="76249" y="64045"/>
                    <a:pt x="180544" y="19070"/>
                  </a:cubicBezTo>
                  <a:close/>
                </a:path>
              </a:pathLst>
            </a:custGeom>
            <a:solidFill>
              <a:srgbClr val="E41B1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1275"/>
              <a:ext cx="541338" cy="15841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27309" y="6388355"/>
            <a:ext cx="1000640" cy="1104155"/>
          </a:xfrm>
          <a:custGeom>
            <a:avLst/>
            <a:gdLst/>
            <a:ahLst/>
            <a:cxnLst/>
            <a:rect r="r" b="b" t="t" l="l"/>
            <a:pathLst>
              <a:path h="1104155" w="1000640">
                <a:moveTo>
                  <a:pt x="0" y="0"/>
                </a:moveTo>
                <a:lnTo>
                  <a:pt x="1000640" y="0"/>
                </a:lnTo>
                <a:lnTo>
                  <a:pt x="1000640" y="1104155"/>
                </a:lnTo>
                <a:lnTo>
                  <a:pt x="0" y="11041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60523" y="7673379"/>
            <a:ext cx="967427" cy="967427"/>
          </a:xfrm>
          <a:custGeom>
            <a:avLst/>
            <a:gdLst/>
            <a:ahLst/>
            <a:cxnLst/>
            <a:rect r="r" b="b" t="t" l="l"/>
            <a:pathLst>
              <a:path h="967427" w="967427">
                <a:moveTo>
                  <a:pt x="0" y="0"/>
                </a:moveTo>
                <a:lnTo>
                  <a:pt x="967426" y="0"/>
                </a:lnTo>
                <a:lnTo>
                  <a:pt x="967426" y="967427"/>
                </a:lnTo>
                <a:lnTo>
                  <a:pt x="0" y="96742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31462" y="2238302"/>
            <a:ext cx="17005168" cy="3601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140"/>
              </a:lnSpc>
              <a:spcBef>
                <a:spcPct val="0"/>
              </a:spcBef>
            </a:pPr>
            <a:r>
              <a:rPr lang="en-US" sz="101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Foundation Level &amp; Key Stage 1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81546" y="6562290"/>
            <a:ext cx="3280886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Time: 5 minutes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09446" y="7778950"/>
            <a:ext cx="4668083" cy="651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Resources : stopwatch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88213" y="1032426"/>
            <a:ext cx="7251919" cy="7427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79"/>
              </a:lnSpc>
            </a:pPr>
            <a:r>
              <a:rPr lang="en-US" sz="46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Select ‘Start slideshow from beginning’ </a:t>
            </a: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Click on the animal to press play, then click again to stop. (Note: the animal movements are a looping video so you can start and stop as many times as you like). </a:t>
            </a: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spcBef>
                <a:spcPct val="0"/>
              </a:spcBef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Guide pupils through the movements 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7767550" y="1704841"/>
            <a:ext cx="2415702" cy="2508171"/>
            <a:chOff x="0" y="0"/>
            <a:chExt cx="636234" cy="66058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767550" y="4353897"/>
            <a:ext cx="2415702" cy="2508171"/>
            <a:chOff x="0" y="0"/>
            <a:chExt cx="636234" cy="6605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601543" y="1704841"/>
            <a:ext cx="2415702" cy="2508171"/>
            <a:chOff x="0" y="0"/>
            <a:chExt cx="636234" cy="66058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601543" y="4353897"/>
            <a:ext cx="2415702" cy="2508171"/>
            <a:chOff x="0" y="0"/>
            <a:chExt cx="636234" cy="660588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611497" y="7004942"/>
            <a:ext cx="2415702" cy="2508171"/>
            <a:chOff x="0" y="0"/>
            <a:chExt cx="636234" cy="660588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3436774" y="1703846"/>
            <a:ext cx="2415702" cy="2508171"/>
            <a:chOff x="0" y="0"/>
            <a:chExt cx="636234" cy="660588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3436774" y="4352901"/>
            <a:ext cx="2415702" cy="2508171"/>
            <a:chOff x="0" y="0"/>
            <a:chExt cx="636234" cy="660588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13446728" y="7003947"/>
            <a:ext cx="2415702" cy="2508171"/>
            <a:chOff x="0" y="0"/>
            <a:chExt cx="636234" cy="660588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8537489" y="1965742"/>
            <a:ext cx="875824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March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8264479" y="3526576"/>
            <a:ext cx="1421844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an ant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1488878" y="1927642"/>
            <a:ext cx="641033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Clap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1142287" y="3488476"/>
            <a:ext cx="1334214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seal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4110570" y="1928637"/>
            <a:ext cx="1068110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Stretch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4034489" y="3489471"/>
            <a:ext cx="1220272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cat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8438668" y="4576697"/>
            <a:ext cx="1073468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Wriggle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8183100" y="6137531"/>
            <a:ext cx="1584603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worm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1527943" y="4576697"/>
            <a:ext cx="582811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Hop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0996686" y="6137531"/>
            <a:ext cx="1645325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rabbit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4171828" y="4576697"/>
            <a:ext cx="945594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Stomp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3538415" y="6137531"/>
            <a:ext cx="2212419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an elephant</a:t>
            </a:r>
          </a:p>
        </p:txBody>
      </p:sp>
      <p:grpSp>
        <p:nvGrpSpPr>
          <p:cNvPr name="Group 41" id="41"/>
          <p:cNvGrpSpPr/>
          <p:nvPr/>
        </p:nvGrpSpPr>
        <p:grpSpPr>
          <a:xfrm rot="0">
            <a:off x="7777504" y="7004942"/>
            <a:ext cx="2415702" cy="2508171"/>
            <a:chOff x="0" y="0"/>
            <a:chExt cx="636234" cy="660588"/>
          </a:xfrm>
        </p:grpSpPr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43" id="43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44" id="44"/>
          <p:cNvSpPr txBox="true"/>
          <p:nvPr/>
        </p:nvSpPr>
        <p:spPr>
          <a:xfrm rot="0">
            <a:off x="8680139" y="7227743"/>
            <a:ext cx="610433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Flap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8310212" y="8788577"/>
            <a:ext cx="1350288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bird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1263016" y="7224017"/>
            <a:ext cx="1092756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Waddle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11082279" y="8784851"/>
            <a:ext cx="1454229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duck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14286663" y="7227743"/>
            <a:ext cx="715923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Snap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13599197" y="8788577"/>
            <a:ext cx="2090857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crocodile</a:t>
            </a:r>
          </a:p>
        </p:txBody>
      </p:sp>
      <p:sp>
        <p:nvSpPr>
          <p:cNvPr name="Freeform 50" id="50"/>
          <p:cNvSpPr/>
          <p:nvPr/>
        </p:nvSpPr>
        <p:spPr>
          <a:xfrm flipH="false" flipV="false" rot="0">
            <a:off x="8425969" y="2389719"/>
            <a:ext cx="1098865" cy="1075514"/>
          </a:xfrm>
          <a:custGeom>
            <a:avLst/>
            <a:gdLst/>
            <a:ahLst/>
            <a:cxnLst/>
            <a:rect r="r" b="b" t="t" l="l"/>
            <a:pathLst>
              <a:path h="1075514" w="1098865">
                <a:moveTo>
                  <a:pt x="0" y="0"/>
                </a:moveTo>
                <a:lnTo>
                  <a:pt x="1098865" y="0"/>
                </a:lnTo>
                <a:lnTo>
                  <a:pt x="1098865" y="1075514"/>
                </a:lnTo>
                <a:lnTo>
                  <a:pt x="0" y="107551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1" id="51"/>
          <p:cNvSpPr/>
          <p:nvPr/>
        </p:nvSpPr>
        <p:spPr>
          <a:xfrm flipH="false" flipV="false" rot="0">
            <a:off x="11026385" y="2350007"/>
            <a:ext cx="1566018" cy="1154938"/>
          </a:xfrm>
          <a:custGeom>
            <a:avLst/>
            <a:gdLst/>
            <a:ahLst/>
            <a:cxnLst/>
            <a:rect r="r" b="b" t="t" l="l"/>
            <a:pathLst>
              <a:path h="1154938" w="1566018">
                <a:moveTo>
                  <a:pt x="0" y="0"/>
                </a:moveTo>
                <a:lnTo>
                  <a:pt x="1566018" y="0"/>
                </a:lnTo>
                <a:lnTo>
                  <a:pt x="1566018" y="1154938"/>
                </a:lnTo>
                <a:lnTo>
                  <a:pt x="0" y="115493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2" id="52"/>
          <p:cNvSpPr/>
          <p:nvPr/>
        </p:nvSpPr>
        <p:spPr>
          <a:xfrm flipH="false" flipV="false" rot="0">
            <a:off x="14170424" y="2313753"/>
            <a:ext cx="946998" cy="1191192"/>
          </a:xfrm>
          <a:custGeom>
            <a:avLst/>
            <a:gdLst/>
            <a:ahLst/>
            <a:cxnLst/>
            <a:rect r="r" b="b" t="t" l="l"/>
            <a:pathLst>
              <a:path h="1191192" w="946998">
                <a:moveTo>
                  <a:pt x="0" y="0"/>
                </a:moveTo>
                <a:lnTo>
                  <a:pt x="946998" y="0"/>
                </a:lnTo>
                <a:lnTo>
                  <a:pt x="946998" y="1191192"/>
                </a:lnTo>
                <a:lnTo>
                  <a:pt x="0" y="119119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3" id="53"/>
          <p:cNvSpPr/>
          <p:nvPr/>
        </p:nvSpPr>
        <p:spPr>
          <a:xfrm flipH="false" flipV="false" rot="0">
            <a:off x="8132486" y="5133592"/>
            <a:ext cx="1553838" cy="864322"/>
          </a:xfrm>
          <a:custGeom>
            <a:avLst/>
            <a:gdLst/>
            <a:ahLst/>
            <a:cxnLst/>
            <a:rect r="r" b="b" t="t" l="l"/>
            <a:pathLst>
              <a:path h="864322" w="1553838">
                <a:moveTo>
                  <a:pt x="0" y="0"/>
                </a:moveTo>
                <a:lnTo>
                  <a:pt x="1553838" y="0"/>
                </a:lnTo>
                <a:lnTo>
                  <a:pt x="1553838" y="864322"/>
                </a:lnTo>
                <a:lnTo>
                  <a:pt x="0" y="86432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4" id="54"/>
          <p:cNvSpPr/>
          <p:nvPr/>
        </p:nvSpPr>
        <p:spPr>
          <a:xfrm flipH="false" flipV="false" rot="0">
            <a:off x="11263016" y="4983227"/>
            <a:ext cx="1020877" cy="1165052"/>
          </a:xfrm>
          <a:custGeom>
            <a:avLst/>
            <a:gdLst/>
            <a:ahLst/>
            <a:cxnLst/>
            <a:rect r="r" b="b" t="t" l="l"/>
            <a:pathLst>
              <a:path h="1165052" w="1020877">
                <a:moveTo>
                  <a:pt x="0" y="0"/>
                </a:moveTo>
                <a:lnTo>
                  <a:pt x="1020877" y="0"/>
                </a:lnTo>
                <a:lnTo>
                  <a:pt x="1020877" y="1165052"/>
                </a:lnTo>
                <a:lnTo>
                  <a:pt x="0" y="116505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5" id="55"/>
          <p:cNvSpPr/>
          <p:nvPr/>
        </p:nvSpPr>
        <p:spPr>
          <a:xfrm flipH="false" flipV="false" rot="0">
            <a:off x="13931645" y="5009767"/>
            <a:ext cx="1263495" cy="1105558"/>
          </a:xfrm>
          <a:custGeom>
            <a:avLst/>
            <a:gdLst/>
            <a:ahLst/>
            <a:cxnLst/>
            <a:rect r="r" b="b" t="t" l="l"/>
            <a:pathLst>
              <a:path h="1105558" w="1263495">
                <a:moveTo>
                  <a:pt x="0" y="0"/>
                </a:moveTo>
                <a:lnTo>
                  <a:pt x="1263495" y="0"/>
                </a:lnTo>
                <a:lnTo>
                  <a:pt x="1263495" y="1105558"/>
                </a:lnTo>
                <a:lnTo>
                  <a:pt x="0" y="110555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6" id="56"/>
          <p:cNvSpPr/>
          <p:nvPr/>
        </p:nvSpPr>
        <p:spPr>
          <a:xfrm flipH="false" flipV="false" rot="0">
            <a:off x="8310212" y="7769193"/>
            <a:ext cx="1245451" cy="977679"/>
          </a:xfrm>
          <a:custGeom>
            <a:avLst/>
            <a:gdLst/>
            <a:ahLst/>
            <a:cxnLst/>
            <a:rect r="r" b="b" t="t" l="l"/>
            <a:pathLst>
              <a:path h="977679" w="1245451">
                <a:moveTo>
                  <a:pt x="0" y="0"/>
                </a:moveTo>
                <a:lnTo>
                  <a:pt x="1245451" y="0"/>
                </a:lnTo>
                <a:lnTo>
                  <a:pt x="1245451" y="977679"/>
                </a:lnTo>
                <a:lnTo>
                  <a:pt x="0" y="977679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7" id="57"/>
          <p:cNvSpPr/>
          <p:nvPr/>
        </p:nvSpPr>
        <p:spPr>
          <a:xfrm flipH="false" flipV="false" rot="0">
            <a:off x="11288165" y="7585967"/>
            <a:ext cx="1067606" cy="1236013"/>
          </a:xfrm>
          <a:custGeom>
            <a:avLst/>
            <a:gdLst/>
            <a:ahLst/>
            <a:cxnLst/>
            <a:rect r="r" b="b" t="t" l="l"/>
            <a:pathLst>
              <a:path h="1236013" w="1067606">
                <a:moveTo>
                  <a:pt x="0" y="0"/>
                </a:moveTo>
                <a:lnTo>
                  <a:pt x="1067607" y="0"/>
                </a:lnTo>
                <a:lnTo>
                  <a:pt x="1067607" y="1236013"/>
                </a:lnTo>
                <a:lnTo>
                  <a:pt x="0" y="123601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8" id="58"/>
          <p:cNvSpPr/>
          <p:nvPr/>
        </p:nvSpPr>
        <p:spPr>
          <a:xfrm flipH="false" flipV="false" rot="0">
            <a:off x="13958215" y="7621073"/>
            <a:ext cx="1236925" cy="1165802"/>
          </a:xfrm>
          <a:custGeom>
            <a:avLst/>
            <a:gdLst/>
            <a:ahLst/>
            <a:cxnLst/>
            <a:rect r="r" b="b" t="t" l="l"/>
            <a:pathLst>
              <a:path h="1165802" w="1236925">
                <a:moveTo>
                  <a:pt x="0" y="0"/>
                </a:moveTo>
                <a:lnTo>
                  <a:pt x="1236925" y="0"/>
                </a:lnTo>
                <a:lnTo>
                  <a:pt x="1236925" y="1165802"/>
                </a:lnTo>
                <a:lnTo>
                  <a:pt x="0" y="1165802"/>
                </a:lnTo>
                <a:lnTo>
                  <a:pt x="0" y="0"/>
                </a:lnTo>
                <a:close/>
              </a:path>
            </a:pathLst>
          </a:custGeom>
          <a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30091" t="9495" r="28194" b="8480"/>
          <a:stretch>
            <a:fillRect/>
          </a:stretch>
        </p:blipFill>
        <p:spPr>
          <a:xfrm flipH="false" flipV="false" rot="0">
            <a:off x="6369938" y="2311718"/>
            <a:ext cx="6102935" cy="6750216"/>
          </a:xfrm>
          <a:prstGeom prst="rect">
            <a:avLst/>
          </a:prstGeom>
        </p:spPr>
      </p:pic>
      <p:sp>
        <p:nvSpPr>
          <p:cNvPr name="Freeform 4" id="4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911350" y="2457419"/>
            <a:ext cx="3021051" cy="9241542"/>
            <a:chOff x="0" y="0"/>
            <a:chExt cx="541338" cy="16559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41338" cy="1655980"/>
            </a:xfrm>
            <a:custGeom>
              <a:avLst/>
              <a:gdLst/>
              <a:ahLst/>
              <a:cxnLst/>
              <a:rect r="r" b="b" t="t" l="l"/>
              <a:pathLst>
                <a:path h="1655980" w="541338">
                  <a:moveTo>
                    <a:pt x="180544" y="19070"/>
                  </a:moveTo>
                  <a:cubicBezTo>
                    <a:pt x="208207" y="7556"/>
                    <a:pt x="239848" y="0"/>
                    <a:pt x="270815" y="0"/>
                  </a:cubicBezTo>
                  <a:cubicBezTo>
                    <a:pt x="301783" y="0"/>
                    <a:pt x="331581" y="6476"/>
                    <a:pt x="359041" y="17990"/>
                  </a:cubicBezTo>
                  <a:cubicBezTo>
                    <a:pt x="359627" y="18350"/>
                    <a:pt x="360211" y="18350"/>
                    <a:pt x="360795" y="18710"/>
                  </a:cubicBezTo>
                  <a:cubicBezTo>
                    <a:pt x="463921" y="64765"/>
                    <a:pt x="539878" y="186379"/>
                    <a:pt x="541338" y="347231"/>
                  </a:cubicBezTo>
                  <a:lnTo>
                    <a:pt x="541338" y="1655980"/>
                  </a:lnTo>
                  <a:lnTo>
                    <a:pt x="0" y="1655980"/>
                  </a:lnTo>
                  <a:lnTo>
                    <a:pt x="0" y="348203"/>
                  </a:lnTo>
                  <a:cubicBezTo>
                    <a:pt x="1461" y="185660"/>
                    <a:pt x="76249" y="64045"/>
                    <a:pt x="180544" y="19070"/>
                  </a:cubicBezTo>
                  <a:close/>
                </a:path>
              </a:pathLst>
            </a:custGeom>
            <a:solidFill>
              <a:srgbClr val="E41B1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1275"/>
              <a:ext cx="541338" cy="1614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29871" y="5821741"/>
            <a:ext cx="1000640" cy="1104155"/>
          </a:xfrm>
          <a:custGeom>
            <a:avLst/>
            <a:gdLst/>
            <a:ahLst/>
            <a:cxnLst/>
            <a:rect r="r" b="b" t="t" l="l"/>
            <a:pathLst>
              <a:path h="1104155" w="1000640">
                <a:moveTo>
                  <a:pt x="0" y="0"/>
                </a:moveTo>
                <a:lnTo>
                  <a:pt x="1000640" y="0"/>
                </a:lnTo>
                <a:lnTo>
                  <a:pt x="1000640" y="1104155"/>
                </a:lnTo>
                <a:lnTo>
                  <a:pt x="0" y="11041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63084" y="7106765"/>
            <a:ext cx="967427" cy="967427"/>
          </a:xfrm>
          <a:custGeom>
            <a:avLst/>
            <a:gdLst/>
            <a:ahLst/>
            <a:cxnLst/>
            <a:rect r="r" b="b" t="t" l="l"/>
            <a:pathLst>
              <a:path h="967427" w="967427">
                <a:moveTo>
                  <a:pt x="0" y="0"/>
                </a:moveTo>
                <a:lnTo>
                  <a:pt x="967427" y="0"/>
                </a:lnTo>
                <a:lnTo>
                  <a:pt x="967427" y="967427"/>
                </a:lnTo>
                <a:lnTo>
                  <a:pt x="0" y="9674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31462" y="2219252"/>
            <a:ext cx="17005168" cy="19519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60"/>
              </a:lnSpc>
              <a:spcBef>
                <a:spcPct val="0"/>
              </a:spcBef>
            </a:pPr>
            <a:r>
              <a:rPr lang="en-US" sz="109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Key Stage 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575998" y="5995676"/>
            <a:ext cx="1166812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Time: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58198" y="7212336"/>
            <a:ext cx="2369225" cy="651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Resources :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909201" y="5995676"/>
            <a:ext cx="2036445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5 minutes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933" y="7212336"/>
            <a:ext cx="2221111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stopwatch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767550" y="1704841"/>
            <a:ext cx="2415702" cy="2508171"/>
            <a:chOff x="0" y="0"/>
            <a:chExt cx="636234" cy="660588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7767550" y="4353897"/>
            <a:ext cx="2415702" cy="2508171"/>
            <a:chOff x="0" y="0"/>
            <a:chExt cx="636234" cy="66058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7777504" y="7004942"/>
            <a:ext cx="2415702" cy="2508171"/>
            <a:chOff x="0" y="0"/>
            <a:chExt cx="636234" cy="66058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0601543" y="1704841"/>
            <a:ext cx="2415702" cy="2508171"/>
            <a:chOff x="0" y="0"/>
            <a:chExt cx="636234" cy="66058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0601543" y="4353897"/>
            <a:ext cx="2415702" cy="2508171"/>
            <a:chOff x="0" y="0"/>
            <a:chExt cx="636234" cy="660588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0611497" y="7004942"/>
            <a:ext cx="2415702" cy="2508171"/>
            <a:chOff x="0" y="0"/>
            <a:chExt cx="636234" cy="66058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21" id="21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3436774" y="1703846"/>
            <a:ext cx="2415702" cy="2508171"/>
            <a:chOff x="0" y="0"/>
            <a:chExt cx="636234" cy="660588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24" id="24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13436774" y="4352901"/>
            <a:ext cx="2415702" cy="2508171"/>
            <a:chOff x="0" y="0"/>
            <a:chExt cx="636234" cy="660588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27" id="27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3446728" y="7003947"/>
            <a:ext cx="2415702" cy="2508171"/>
            <a:chOff x="0" y="0"/>
            <a:chExt cx="636234" cy="660588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636234" cy="660588"/>
            </a:xfrm>
            <a:custGeom>
              <a:avLst/>
              <a:gdLst/>
              <a:ahLst/>
              <a:cxnLst/>
              <a:rect r="r" b="b" t="t" l="l"/>
              <a:pathLst>
                <a:path h="660588" w="636234">
                  <a:moveTo>
                    <a:pt x="0" y="0"/>
                  </a:moveTo>
                  <a:lnTo>
                    <a:pt x="636234" y="0"/>
                  </a:lnTo>
                  <a:lnTo>
                    <a:pt x="636234" y="660588"/>
                  </a:lnTo>
                  <a:lnTo>
                    <a:pt x="0" y="66058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E41B13"/>
              </a:solidFill>
              <a:prstDash val="solid"/>
              <a:miter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0" y="-57150"/>
              <a:ext cx="636234" cy="7177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31" id="31"/>
          <p:cNvSpPr/>
          <p:nvPr/>
        </p:nvSpPr>
        <p:spPr>
          <a:xfrm flipH="false" flipV="false" rot="0">
            <a:off x="8287446" y="2494062"/>
            <a:ext cx="1466782" cy="927739"/>
          </a:xfrm>
          <a:custGeom>
            <a:avLst/>
            <a:gdLst/>
            <a:ahLst/>
            <a:cxnLst/>
            <a:rect r="r" b="b" t="t" l="l"/>
            <a:pathLst>
              <a:path h="927739" w="1466782">
                <a:moveTo>
                  <a:pt x="0" y="0"/>
                </a:moveTo>
                <a:lnTo>
                  <a:pt x="1466782" y="0"/>
                </a:lnTo>
                <a:lnTo>
                  <a:pt x="1466782" y="927739"/>
                </a:lnTo>
                <a:lnTo>
                  <a:pt x="0" y="92773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2" id="32"/>
          <p:cNvSpPr txBox="true"/>
          <p:nvPr/>
        </p:nvSpPr>
        <p:spPr>
          <a:xfrm rot="0">
            <a:off x="188213" y="1032426"/>
            <a:ext cx="7251919" cy="74275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79"/>
              </a:lnSpc>
            </a:pPr>
            <a:r>
              <a:rPr lang="en-US" sz="46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Select ‘Start slideshow from beginning’ </a:t>
            </a: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Click on the animal to press play, then click again to stop. (Note: the animal movements are a looping video so you can start and stop as many times as you like). </a:t>
            </a: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spcBef>
                <a:spcPct val="0"/>
              </a:spcBef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Guide pupils through the movements 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8698641" y="1965742"/>
            <a:ext cx="553522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Run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8013376" y="3526576"/>
            <a:ext cx="1924050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cheetah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1336597" y="1927642"/>
            <a:ext cx="945594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Stomp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10703184" y="3488476"/>
            <a:ext cx="2212419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an elephant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3917808" y="1928637"/>
            <a:ext cx="1453634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Star Jump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3712127" y="3489471"/>
            <a:ext cx="1864995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starfish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8515522" y="4576697"/>
            <a:ext cx="919758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Gallop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8188398" y="6137531"/>
            <a:ext cx="1574006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horse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1466804" y="4576697"/>
            <a:ext cx="705088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Walk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1113069" y="6137531"/>
            <a:ext cx="1412558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crab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4224096" y="4576697"/>
            <a:ext cx="841058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Stand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3640749" y="6137531"/>
            <a:ext cx="2007751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flamingo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8585544" y="7227743"/>
            <a:ext cx="799624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Jump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8309557" y="8788577"/>
            <a:ext cx="1351598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frog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11353265" y="7224017"/>
            <a:ext cx="912257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Pound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10988934" y="8784851"/>
            <a:ext cx="1640919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gorilla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14173733" y="7227743"/>
            <a:ext cx="941784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Slither</a:t>
            </a:r>
          </a:p>
        </p:txBody>
      </p:sp>
      <p:sp>
        <p:nvSpPr>
          <p:cNvPr name="TextBox 50" id="50"/>
          <p:cNvSpPr txBox="true"/>
          <p:nvPr/>
        </p:nvSpPr>
        <p:spPr>
          <a:xfrm rot="0">
            <a:off x="13682600" y="8788577"/>
            <a:ext cx="1924050" cy="433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0"/>
              </a:lnSpc>
            </a:pPr>
            <a:r>
              <a:rPr lang="en-US" sz="245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like a cheetah</a:t>
            </a:r>
          </a:p>
        </p:txBody>
      </p:sp>
      <p:sp>
        <p:nvSpPr>
          <p:cNvPr name="Freeform 51" id="51"/>
          <p:cNvSpPr/>
          <p:nvPr/>
        </p:nvSpPr>
        <p:spPr>
          <a:xfrm flipH="false" flipV="false" rot="0">
            <a:off x="11203057" y="2428382"/>
            <a:ext cx="1212674" cy="1061089"/>
          </a:xfrm>
          <a:custGeom>
            <a:avLst/>
            <a:gdLst/>
            <a:ahLst/>
            <a:cxnLst/>
            <a:rect r="r" b="b" t="t" l="l"/>
            <a:pathLst>
              <a:path h="1061089" w="1212674">
                <a:moveTo>
                  <a:pt x="0" y="0"/>
                </a:moveTo>
                <a:lnTo>
                  <a:pt x="1212674" y="0"/>
                </a:lnTo>
                <a:lnTo>
                  <a:pt x="1212674" y="1061089"/>
                </a:lnTo>
                <a:lnTo>
                  <a:pt x="0" y="10610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2" id="52"/>
          <p:cNvSpPr/>
          <p:nvPr/>
        </p:nvSpPr>
        <p:spPr>
          <a:xfrm flipH="false" flipV="false" rot="0">
            <a:off x="14027476" y="2324602"/>
            <a:ext cx="1234299" cy="1164869"/>
          </a:xfrm>
          <a:custGeom>
            <a:avLst/>
            <a:gdLst/>
            <a:ahLst/>
            <a:cxnLst/>
            <a:rect r="r" b="b" t="t" l="l"/>
            <a:pathLst>
              <a:path h="1164869" w="1234299">
                <a:moveTo>
                  <a:pt x="0" y="0"/>
                </a:moveTo>
                <a:lnTo>
                  <a:pt x="1234298" y="0"/>
                </a:lnTo>
                <a:lnTo>
                  <a:pt x="1234298" y="1164869"/>
                </a:lnTo>
                <a:lnTo>
                  <a:pt x="0" y="116486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3" id="53"/>
          <p:cNvSpPr/>
          <p:nvPr/>
        </p:nvSpPr>
        <p:spPr>
          <a:xfrm flipH="false" flipV="false" rot="0">
            <a:off x="8388643" y="4959435"/>
            <a:ext cx="1193424" cy="1244771"/>
          </a:xfrm>
          <a:custGeom>
            <a:avLst/>
            <a:gdLst/>
            <a:ahLst/>
            <a:cxnLst/>
            <a:rect r="r" b="b" t="t" l="l"/>
            <a:pathLst>
              <a:path h="1244771" w="1193424">
                <a:moveTo>
                  <a:pt x="0" y="0"/>
                </a:moveTo>
                <a:lnTo>
                  <a:pt x="1193424" y="0"/>
                </a:lnTo>
                <a:lnTo>
                  <a:pt x="1193424" y="1244771"/>
                </a:lnTo>
                <a:lnTo>
                  <a:pt x="0" y="124477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4" id="54"/>
          <p:cNvSpPr/>
          <p:nvPr/>
        </p:nvSpPr>
        <p:spPr>
          <a:xfrm flipH="false" flipV="false" rot="0">
            <a:off x="10939370" y="5009767"/>
            <a:ext cx="1759955" cy="1119772"/>
          </a:xfrm>
          <a:custGeom>
            <a:avLst/>
            <a:gdLst/>
            <a:ahLst/>
            <a:cxnLst/>
            <a:rect r="r" b="b" t="t" l="l"/>
            <a:pathLst>
              <a:path h="1119772" w="1759955">
                <a:moveTo>
                  <a:pt x="0" y="0"/>
                </a:moveTo>
                <a:lnTo>
                  <a:pt x="1759956" y="0"/>
                </a:lnTo>
                <a:lnTo>
                  <a:pt x="1759956" y="1119772"/>
                </a:lnTo>
                <a:lnTo>
                  <a:pt x="0" y="1119772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5" id="55"/>
          <p:cNvSpPr/>
          <p:nvPr/>
        </p:nvSpPr>
        <p:spPr>
          <a:xfrm flipH="false" flipV="false" rot="0">
            <a:off x="14224096" y="4967590"/>
            <a:ext cx="841058" cy="1174251"/>
          </a:xfrm>
          <a:custGeom>
            <a:avLst/>
            <a:gdLst/>
            <a:ahLst/>
            <a:cxnLst/>
            <a:rect r="r" b="b" t="t" l="l"/>
            <a:pathLst>
              <a:path h="1174251" w="841058">
                <a:moveTo>
                  <a:pt x="0" y="0"/>
                </a:moveTo>
                <a:lnTo>
                  <a:pt x="841058" y="0"/>
                </a:lnTo>
                <a:lnTo>
                  <a:pt x="841058" y="1174251"/>
                </a:lnTo>
                <a:lnTo>
                  <a:pt x="0" y="1174251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6" id="56"/>
          <p:cNvSpPr/>
          <p:nvPr/>
        </p:nvSpPr>
        <p:spPr>
          <a:xfrm flipH="false" flipV="false" rot="0">
            <a:off x="8388610" y="7696831"/>
            <a:ext cx="1373795" cy="1025194"/>
          </a:xfrm>
          <a:custGeom>
            <a:avLst/>
            <a:gdLst/>
            <a:ahLst/>
            <a:cxnLst/>
            <a:rect r="r" b="b" t="t" l="l"/>
            <a:pathLst>
              <a:path h="1025194" w="1373795">
                <a:moveTo>
                  <a:pt x="0" y="0"/>
                </a:moveTo>
                <a:lnTo>
                  <a:pt x="1373794" y="0"/>
                </a:lnTo>
                <a:lnTo>
                  <a:pt x="1373794" y="1025194"/>
                </a:lnTo>
                <a:lnTo>
                  <a:pt x="0" y="1025194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7" id="57"/>
          <p:cNvSpPr/>
          <p:nvPr/>
        </p:nvSpPr>
        <p:spPr>
          <a:xfrm flipH="false" flipV="false" rot="0">
            <a:off x="11289058" y="7626811"/>
            <a:ext cx="1061819" cy="1165234"/>
          </a:xfrm>
          <a:custGeom>
            <a:avLst/>
            <a:gdLst/>
            <a:ahLst/>
            <a:cxnLst/>
            <a:rect r="r" b="b" t="t" l="l"/>
            <a:pathLst>
              <a:path h="1165234" w="1061819">
                <a:moveTo>
                  <a:pt x="0" y="0"/>
                </a:moveTo>
                <a:lnTo>
                  <a:pt x="1061819" y="0"/>
                </a:lnTo>
                <a:lnTo>
                  <a:pt x="1061819" y="1165234"/>
                </a:lnTo>
                <a:lnTo>
                  <a:pt x="0" y="1165234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8" id="58"/>
          <p:cNvSpPr/>
          <p:nvPr/>
        </p:nvSpPr>
        <p:spPr>
          <a:xfrm flipH="false" flipV="false" rot="0">
            <a:off x="14088324" y="7613547"/>
            <a:ext cx="1040399" cy="1072576"/>
          </a:xfrm>
          <a:custGeom>
            <a:avLst/>
            <a:gdLst/>
            <a:ahLst/>
            <a:cxnLst/>
            <a:rect r="r" b="b" t="t" l="l"/>
            <a:pathLst>
              <a:path h="1072576" w="1040399">
                <a:moveTo>
                  <a:pt x="0" y="0"/>
                </a:moveTo>
                <a:lnTo>
                  <a:pt x="1040399" y="0"/>
                </a:lnTo>
                <a:lnTo>
                  <a:pt x="1040399" y="1072576"/>
                </a:lnTo>
                <a:lnTo>
                  <a:pt x="0" y="1072576"/>
                </a:lnTo>
                <a:lnTo>
                  <a:pt x="0" y="0"/>
                </a:lnTo>
                <a:close/>
              </a:path>
            </a:pathLst>
          </a:custGeom>
          <a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pic>
        <p:nvPicPr>
          <p:cNvPr name="Picture 4" id="4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29843" t="7529" r="30022" b="8199"/>
          <a:stretch>
            <a:fillRect/>
          </a:stretch>
        </p:blipFill>
        <p:spPr>
          <a:xfrm flipH="false" flipV="false" rot="0">
            <a:off x="6185001" y="2149898"/>
            <a:ext cx="5871763" cy="6935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16D17894D4FD438A484879138A7711" ma:contentTypeVersion="14" ma:contentTypeDescription="Create a new document." ma:contentTypeScope="" ma:versionID="d83aa5c7106a498c5fee09602b8db722">
  <xsd:schema xmlns:xsd="http://www.w3.org/2001/XMLSchema" xmlns:xs="http://www.w3.org/2001/XMLSchema" xmlns:p="http://schemas.microsoft.com/office/2006/metadata/properties" xmlns:ns2="c8c3aaa0-0762-42cb-a2a7-6988fc82b466" xmlns:ns3="8eb830d9-311e-48e7-bd78-c201a7dce4d8" targetNamespace="http://schemas.microsoft.com/office/2006/metadata/properties" ma:root="true" ma:fieldsID="9bbec9ffc056ae744a8f6ac42a51e290" ns2:_="" ns3:_="">
    <xsd:import namespace="c8c3aaa0-0762-42cb-a2a7-6988fc82b466"/>
    <xsd:import namespace="8eb830d9-311e-48e7-bd78-c201a7dce4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3aaa0-0762-42cb-a2a7-6988fc82b4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4bf2425-0a1a-4cc2-9193-36f33296c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b830d9-311e-48e7-bd78-c201a7dce4d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92ce327-3cba-4314-9f86-4805dca7b15f}" ma:internalName="TaxCatchAll" ma:showField="CatchAllData" ma:web="8eb830d9-311e-48e7-bd78-c201a7dce4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8c3aaa0-0762-42cb-a2a7-6988fc82b466">
      <Terms xmlns="http://schemas.microsoft.com/office/infopath/2007/PartnerControls"/>
    </lcf76f155ced4ddcb4097134ff3c332f>
    <TaxCatchAll xmlns="8eb830d9-311e-48e7-bd78-c201a7dce4d8" xsi:nil="true"/>
  </documentManagement>
</p:properties>
</file>

<file path=customXml/itemProps1.xml><?xml version="1.0" encoding="utf-8"?>
<ds:datastoreItem xmlns:ds="http://schemas.openxmlformats.org/officeDocument/2006/customXml" ds:itemID="{169B4C98-0850-4E7C-B66F-4F1236469C86}"/>
</file>

<file path=customXml/itemProps2.xml><?xml version="1.0" encoding="utf-8"?>
<ds:datastoreItem xmlns:ds="http://schemas.openxmlformats.org/officeDocument/2006/customXml" ds:itemID="{65FE9A0C-1E0C-4AF0-9DC2-A995D5E02468}"/>
</file>

<file path=customXml/itemProps3.xml><?xml version="1.0" encoding="utf-8"?>
<ds:datastoreItem xmlns:ds="http://schemas.openxmlformats.org/officeDocument/2006/customXml" ds:itemID="{6992DC2C-13BD-41B3-858F-D2BA2092349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Animal Actions Powerpoint</dc:title>
  <cp:revision>1</cp:revision>
  <dcterms:created xsi:type="dcterms:W3CDTF">2006-08-16T00:00:00Z</dcterms:created>
  <dcterms:modified xsi:type="dcterms:W3CDTF">2011-08-01T06:04:30Z</dcterms:modified>
  <dc:identifier>DAGPJY9Dsj8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0x010100B816D17894D4FD438A484879138A7711</vt:lpwstr>
  </property>
</Properties>
</file>