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9"/>
  </p:notesMasterIdLst>
  <p:sldIdLst>
    <p:sldId id="256" r:id="rId5"/>
    <p:sldId id="259" r:id="rId6"/>
    <p:sldId id="257" r:id="rId7"/>
    <p:sldId id="258" r:id="rId8"/>
  </p:sldIdLst>
  <p:sldSz cx="18288000" cy="10287000"/>
  <p:notesSz cx="6858000" cy="9144000"/>
  <p:embeddedFontLst>
    <p:embeddedFont>
      <p:font typeface="Omnes Bold" panose="020B0604020202020204" charset="0"/>
      <p:regular r:id="rId10"/>
    </p:embeddedFont>
    <p:embeddedFont>
      <p:font typeface="Omnes Semi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3F4BA-5F37-4BD9-8BF1-2F5C04BD284D}" v="2" dt="2024-09-13T14:01:52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7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Ask pupils to copy the actions for each number for 30s, then rest for 30s. Repeat for a total of 5 times.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4.sv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361725" y="2938283"/>
            <a:ext cx="6211134" cy="227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Lily Pad </a:t>
            </a:r>
          </a:p>
        </p:txBody>
      </p:sp>
      <p:sp>
        <p:nvSpPr>
          <p:cNvPr id="4" name="Freeform 4"/>
          <p:cNvSpPr/>
          <p:nvPr/>
        </p:nvSpPr>
        <p:spPr>
          <a:xfrm>
            <a:off x="11912853" y="5610281"/>
            <a:ext cx="4276996" cy="4503806"/>
          </a:xfrm>
          <a:custGeom>
            <a:avLst/>
            <a:gdLst/>
            <a:ahLst/>
            <a:cxnLst/>
            <a:rect l="l" t="t" r="r" b="b"/>
            <a:pathLst>
              <a:path w="4276996" h="4503806">
                <a:moveTo>
                  <a:pt x="0" y="0"/>
                </a:moveTo>
                <a:lnTo>
                  <a:pt x="4276996" y="0"/>
                </a:lnTo>
                <a:lnTo>
                  <a:pt x="4276996" y="4503806"/>
                </a:lnTo>
                <a:lnTo>
                  <a:pt x="0" y="450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0D4B1-E5B7-EBD9-A3B3-B26490F91D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67" t="26296" r="37083" b="19630"/>
          <a:stretch/>
        </p:blipFill>
        <p:spPr>
          <a:xfrm>
            <a:off x="5791200" y="-1"/>
            <a:ext cx="7162800" cy="10252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94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62118" y="2443541"/>
            <a:ext cx="1743874" cy="9071024"/>
            <a:chOff x="0" y="0"/>
            <a:chExt cx="312483" cy="1625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483" cy="1625425"/>
            </a:xfrm>
            <a:custGeom>
              <a:avLst/>
              <a:gdLst/>
              <a:ahLst/>
              <a:cxnLst/>
              <a:rect l="l" t="t" r="r" b="b"/>
              <a:pathLst>
                <a:path w="312483" h="1625425">
                  <a:moveTo>
                    <a:pt x="104217" y="19070"/>
                  </a:moveTo>
                  <a:cubicBezTo>
                    <a:pt x="120186" y="7556"/>
                    <a:pt x="138450" y="0"/>
                    <a:pt x="156325" y="0"/>
                  </a:cubicBezTo>
                  <a:cubicBezTo>
                    <a:pt x="174201" y="0"/>
                    <a:pt x="191402" y="6476"/>
                    <a:pt x="207253" y="17990"/>
                  </a:cubicBezTo>
                  <a:cubicBezTo>
                    <a:pt x="207591" y="18350"/>
                    <a:pt x="207928" y="18350"/>
                    <a:pt x="208265" y="18710"/>
                  </a:cubicBezTo>
                  <a:cubicBezTo>
                    <a:pt x="267794" y="64765"/>
                    <a:pt x="311640" y="186379"/>
                    <a:pt x="312483" y="346553"/>
                  </a:cubicBezTo>
                  <a:lnTo>
                    <a:pt x="312483" y="1625425"/>
                  </a:lnTo>
                  <a:lnTo>
                    <a:pt x="0" y="1625425"/>
                  </a:lnTo>
                  <a:lnTo>
                    <a:pt x="0" y="347502"/>
                  </a:lnTo>
                  <a:cubicBezTo>
                    <a:pt x="843" y="185660"/>
                    <a:pt x="44014" y="64045"/>
                    <a:pt x="104217" y="19070"/>
                  </a:cubicBezTo>
                  <a:close/>
                </a:path>
              </a:pathLst>
            </a:custGeom>
            <a:solidFill>
              <a:srgbClr val="E41B1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275"/>
              <a:ext cx="312483" cy="1584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7309" y="6388355"/>
            <a:ext cx="1000640" cy="1104155"/>
          </a:xfrm>
          <a:custGeom>
            <a:avLst/>
            <a:gdLst/>
            <a:ahLst/>
            <a:cxnLst/>
            <a:rect l="l" t="t" r="r" b="b"/>
            <a:pathLst>
              <a:path w="1000640" h="1104155">
                <a:moveTo>
                  <a:pt x="0" y="0"/>
                </a:moveTo>
                <a:lnTo>
                  <a:pt x="1000640" y="0"/>
                </a:lnTo>
                <a:lnTo>
                  <a:pt x="1000640" y="1104155"/>
                </a:lnTo>
                <a:lnTo>
                  <a:pt x="0" y="1104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9954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781546" y="6562290"/>
            <a:ext cx="4027051" cy="65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mnes Semibold"/>
                <a:ea typeface="Omnes Semibold"/>
                <a:cs typeface="Omnes Semibold"/>
                <a:sym typeface="Omnes Semibold"/>
              </a:rPr>
              <a:t>Time: 5 -10 minutes</a:t>
            </a:r>
          </a:p>
        </p:txBody>
      </p:sp>
      <p:sp>
        <p:nvSpPr>
          <p:cNvPr id="8" name="Freeform 8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31462" y="2219252"/>
            <a:ext cx="17005168" cy="195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60"/>
              </a:lnSpc>
              <a:spcBef>
                <a:spcPct val="0"/>
              </a:spcBef>
            </a:pPr>
            <a:r>
              <a:rPr lang="en-US" sz="10900" dirty="0">
                <a:solidFill>
                  <a:srgbClr val="E41B13"/>
                </a:solidFill>
                <a:latin typeface="Omnes Bold"/>
                <a:ea typeface="Omnes Bold"/>
                <a:cs typeface="Omnes Bold"/>
                <a:sym typeface="Omnes Bold"/>
              </a:rPr>
              <a:t>Foundation, KS1 &amp; KS2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1580"/>
          </a:xfrm>
          <a:custGeom>
            <a:avLst/>
            <a:gdLst/>
            <a:ahLst/>
            <a:cxnLst/>
            <a:rect l="l" t="t" r="r" b="b"/>
            <a:pathLst>
              <a:path w="18288000" h="1211580">
                <a:moveTo>
                  <a:pt x="0" y="0"/>
                </a:moveTo>
                <a:lnTo>
                  <a:pt x="18288000" y="0"/>
                </a:lnTo>
                <a:lnTo>
                  <a:pt x="18288000" y="1211580"/>
                </a:lnTo>
                <a:lnTo>
                  <a:pt x="0" y="1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7285639"/>
            <a:ext cx="4047026" cy="3208188"/>
          </a:xfrm>
          <a:custGeom>
            <a:avLst/>
            <a:gdLst/>
            <a:ahLst/>
            <a:cxnLst/>
            <a:rect l="l" t="t" r="r" b="b"/>
            <a:pathLst>
              <a:path w="4047026" h="3208188">
                <a:moveTo>
                  <a:pt x="0" y="0"/>
                </a:moveTo>
                <a:lnTo>
                  <a:pt x="4047026" y="0"/>
                </a:lnTo>
                <a:lnTo>
                  <a:pt x="4047026" y="3208188"/>
                </a:lnTo>
                <a:lnTo>
                  <a:pt x="0" y="3208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89849" y="8019599"/>
            <a:ext cx="1725582" cy="1740268"/>
          </a:xfrm>
          <a:custGeom>
            <a:avLst/>
            <a:gdLst/>
            <a:ahLst/>
            <a:cxnLst/>
            <a:rect l="l" t="t" r="r" b="b"/>
            <a:pathLst>
              <a:path w="1725582" h="1740268">
                <a:moveTo>
                  <a:pt x="0" y="0"/>
                </a:moveTo>
                <a:lnTo>
                  <a:pt x="1725582" y="0"/>
                </a:lnTo>
                <a:lnTo>
                  <a:pt x="1725582" y="1740268"/>
                </a:lnTo>
                <a:lnTo>
                  <a:pt x="0" y="174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Movement break video 1 (7)">
            <a:hlinkClick r:id="" action="ppaction://media"/>
            <a:extLst>
              <a:ext uri="{FF2B5EF4-FFF2-40B4-BE49-F238E27FC236}">
                <a16:creationId xmlns:a16="http://schemas.microsoft.com/office/drawing/2014/main" id="{580EE4EF-5F49-7984-1BE0-BF3A230C05F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30318" r="31661" b="13889"/>
          <a:stretch/>
        </p:blipFill>
        <p:spPr>
          <a:xfrm>
            <a:off x="2209800" y="1485900"/>
            <a:ext cx="5943600" cy="7571984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71258E17-AD0A-0CF4-FDDE-139886A94838}"/>
              </a:ext>
            </a:extLst>
          </p:cNvPr>
          <p:cNvSpPr txBox="1"/>
          <p:nvPr/>
        </p:nvSpPr>
        <p:spPr>
          <a:xfrm>
            <a:off x="8305800" y="1485900"/>
            <a:ext cx="9330830" cy="6867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Omnes Bold"/>
              </a:rPr>
              <a:t>Start by jumping onto the first lily pad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Omnes Bold"/>
              </a:rPr>
              <a:t>Using your right foot only, stretch it out in front (where 12 o’clock would be)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Omnes Bold"/>
              </a:rPr>
              <a:t> Then go around clockwise, stop your foot on every number from 12 o’clock until 9 o’clock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Omnes Bold"/>
              </a:rPr>
              <a:t> Then repeat this anti-clockwise, finishing where 3 o’clock would be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Omnes Bold"/>
                <a:sym typeface="Omnes Bold"/>
              </a:rPr>
              <a:t>Repeat this sequence three times, each time imagining that the lily pad has got bigger, so </a:t>
            </a:r>
            <a:r>
              <a:rPr lang="en-US" sz="3000">
                <a:latin typeface="Omnes Bold"/>
                <a:sym typeface="Omnes Bold"/>
              </a:rPr>
              <a:t>you need to </a:t>
            </a:r>
            <a:r>
              <a:rPr lang="en-US" sz="3000" dirty="0">
                <a:latin typeface="Omnes Bold"/>
                <a:sym typeface="Omnes Bold"/>
              </a:rPr>
              <a:t>stretch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c3aaa0-0762-42cb-a2a7-6988fc82b466">
      <Terms xmlns="http://schemas.microsoft.com/office/infopath/2007/PartnerControls"/>
    </lcf76f155ced4ddcb4097134ff3c332f>
    <TaxCatchAll xmlns="8eb830d9-311e-48e7-bd78-c201a7dce4d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6D17894D4FD438A484879138A7711" ma:contentTypeVersion="15" ma:contentTypeDescription="Create a new document." ma:contentTypeScope="" ma:versionID="0995a18f9f2e8675647b82e92d9df5d5">
  <xsd:schema xmlns:xsd="http://www.w3.org/2001/XMLSchema" xmlns:xs="http://www.w3.org/2001/XMLSchema" xmlns:p="http://schemas.microsoft.com/office/2006/metadata/properties" xmlns:ns2="c8c3aaa0-0762-42cb-a2a7-6988fc82b466" xmlns:ns3="8eb830d9-311e-48e7-bd78-c201a7dce4d8" targetNamespace="http://schemas.microsoft.com/office/2006/metadata/properties" ma:root="true" ma:fieldsID="e25a9b9b607318dac78727fb958cff1b" ns2:_="" ns3:_="">
    <xsd:import namespace="c8c3aaa0-0762-42cb-a2a7-6988fc82b466"/>
    <xsd:import namespace="8eb830d9-311e-48e7-bd78-c201a7dce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3aaa0-0762-42cb-a2a7-6988fc82b4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4bf2425-0a1a-4cc2-9193-36f33296c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830d9-311e-48e7-bd78-c201a7dce4d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2ce327-3cba-4314-9f86-4805dca7b15f}" ma:internalName="TaxCatchAll" ma:showField="CatchAllData" ma:web="8eb830d9-311e-48e7-bd78-c201a7dce4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0DCA66-806B-461B-B654-82644F0F6D58}">
  <ds:schemaRefs>
    <ds:schemaRef ds:uri="http://schemas.openxmlformats.org/package/2006/metadata/core-properties"/>
    <ds:schemaRef ds:uri="c8c3aaa0-0762-42cb-a2a7-6988fc82b466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8eb830d9-311e-48e7-bd78-c201a7dce4d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FF91550-CF53-4D55-8AB6-BED8107E0E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A37466-978B-4AC8-868D-8F115951D8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3aaa0-0762-42cb-a2a7-6988fc82b466"/>
    <ds:schemaRef ds:uri="8eb830d9-311e-48e7-bd78-c201a7dce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118</Words>
  <Application>Microsoft Office PowerPoint</Application>
  <PresentationFormat>Custom</PresentationFormat>
  <Paragraphs>11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Omnes Bold</vt:lpstr>
      <vt:lpstr>Calibri</vt:lpstr>
      <vt:lpstr>Omnes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55 Lily Pad PowerPoint</dc:title>
  <cp:lastModifiedBy>Rakia Alouane</cp:lastModifiedBy>
  <cp:revision>2</cp:revision>
  <dcterms:created xsi:type="dcterms:W3CDTF">2006-08-16T00:00:00Z</dcterms:created>
  <dcterms:modified xsi:type="dcterms:W3CDTF">2025-04-17T10:37:57Z</dcterms:modified>
  <dc:identifier>DAGQpVXvPZ8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0x010100B816D17894D4FD438A484879138A7711</vt:lpwstr>
  </property>
  <property fmtid="{D5CDD505-2E9C-101B-9397-08002B2CF9AE}" pid="3" name="MediaServiceImageTags">
    <vt:lpwstr/>
  </property>
</Properties>
</file>