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18288000" cy="10287000"/>
  <p:notesSz cx="6858000" cy="9144000"/>
  <p:embeddedFontLst>
    <p:embeddedFont>
      <p:font typeface="Omnes Bold" panose="020B0604020202020204" charset="0"/>
      <p:regular r:id="rId9"/>
    </p:embeddedFont>
    <p:embeddedFont>
      <p:font typeface="Omnes Regular" panose="020B0604020202020204" charset="0"/>
      <p:regular r:id="rId10"/>
    </p:embeddedFont>
    <p:embeddedFont>
      <p:font typeface="Omnes Semi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2677976" y="3833173"/>
            <a:ext cx="12327017"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Active Alphabet</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65508" y="8748846"/>
            <a:ext cx="1940332" cy="1538154"/>
          </a:xfrm>
          <a:custGeom>
            <a:avLst/>
            <a:gdLst/>
            <a:ahLst/>
            <a:cxnLst/>
            <a:rect l="l" t="t" r="r" b="b"/>
            <a:pathLst>
              <a:path w="1940332" h="1538154">
                <a:moveTo>
                  <a:pt x="0" y="0"/>
                </a:moveTo>
                <a:lnTo>
                  <a:pt x="1940331" y="0"/>
                </a:lnTo>
                <a:lnTo>
                  <a:pt x="1940331"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270822" y="8859290"/>
            <a:ext cx="1225657" cy="1236088"/>
          </a:xfrm>
          <a:custGeom>
            <a:avLst/>
            <a:gdLst/>
            <a:ahLst/>
            <a:cxnLst/>
            <a:rect l="l" t="t" r="r" b="b"/>
            <a:pathLst>
              <a:path w="1225657" h="1236088">
                <a:moveTo>
                  <a:pt x="0" y="0"/>
                </a:moveTo>
                <a:lnTo>
                  <a:pt x="1225658" y="0"/>
                </a:lnTo>
                <a:lnTo>
                  <a:pt x="1225658" y="1236089"/>
                </a:lnTo>
                <a:lnTo>
                  <a:pt x="0" y="1236089"/>
                </a:lnTo>
                <a:lnTo>
                  <a:pt x="0" y="0"/>
                </a:lnTo>
                <a:close/>
              </a:path>
            </a:pathLst>
          </a:custGeom>
          <a:blipFill>
            <a:blip r:embed="rId4"/>
            <a:stretch>
              <a:fillRect/>
            </a:stretch>
          </a:blipFill>
        </p:spPr>
        <p:txBody>
          <a:bodyPr/>
          <a:lstStyle/>
          <a:p>
            <a:endParaRPr lang="en-GB"/>
          </a:p>
        </p:txBody>
      </p:sp>
      <p:sp>
        <p:nvSpPr>
          <p:cNvPr id="4" name="Freeform 4"/>
          <p:cNvSpPr/>
          <p:nvPr/>
        </p:nvSpPr>
        <p:spPr>
          <a:xfrm>
            <a:off x="5694659"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5"/>
            <a:stretch>
              <a:fillRect/>
            </a:stretch>
          </a:blipFill>
        </p:spPr>
        <p:txBody>
          <a:bodyPr/>
          <a:lstStyle/>
          <a:p>
            <a:endParaRPr lang="en-GB"/>
          </a:p>
        </p:txBody>
      </p:sp>
      <p:sp>
        <p:nvSpPr>
          <p:cNvPr id="5" name="Freeform 5"/>
          <p:cNvSpPr/>
          <p:nvPr/>
        </p:nvSpPr>
        <p:spPr>
          <a:xfrm>
            <a:off x="9689552" y="483282"/>
            <a:ext cx="3779015" cy="3329699"/>
          </a:xfrm>
          <a:custGeom>
            <a:avLst/>
            <a:gdLst/>
            <a:ahLst/>
            <a:cxnLst/>
            <a:rect l="l" t="t" r="r" b="b"/>
            <a:pathLst>
              <a:path w="3779015" h="3329699">
                <a:moveTo>
                  <a:pt x="0" y="0"/>
                </a:moveTo>
                <a:lnTo>
                  <a:pt x="3779014" y="0"/>
                </a:lnTo>
                <a:lnTo>
                  <a:pt x="3779014" y="3329699"/>
                </a:lnTo>
                <a:lnTo>
                  <a:pt x="0" y="3329699"/>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5595994" y="665433"/>
            <a:ext cx="4741251" cy="800607"/>
          </a:xfrm>
          <a:prstGeom prst="rect">
            <a:avLst/>
          </a:prstGeom>
        </p:spPr>
        <p:txBody>
          <a:bodyPr lIns="0" tIns="0" rIns="0" bIns="0" rtlCol="0" anchor="t">
            <a:spAutoFit/>
          </a:bodyPr>
          <a:lstStyle/>
          <a:p>
            <a:pPr algn="ctr">
              <a:lnSpc>
                <a:spcPts val="6242"/>
              </a:lnSpc>
              <a:spcBef>
                <a:spcPct val="0"/>
              </a:spcBef>
            </a:pPr>
            <a:r>
              <a:rPr lang="en-US" sz="4459">
                <a:solidFill>
                  <a:srgbClr val="E41B13"/>
                </a:solidFill>
                <a:latin typeface="Omnes Bold"/>
                <a:ea typeface="Omnes Bold"/>
                <a:cs typeface="Omnes Bold"/>
                <a:sym typeface="Omnes Bold"/>
              </a:rPr>
              <a:t>Active Alphabet</a:t>
            </a:r>
          </a:p>
        </p:txBody>
      </p:sp>
      <p:sp>
        <p:nvSpPr>
          <p:cNvPr id="7" name="TextBox 7"/>
          <p:cNvSpPr txBox="1"/>
          <p:nvPr/>
        </p:nvSpPr>
        <p:spPr>
          <a:xfrm>
            <a:off x="6187527" y="2925831"/>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8" name="TextBox 8"/>
          <p:cNvSpPr txBox="1"/>
          <p:nvPr/>
        </p:nvSpPr>
        <p:spPr>
          <a:xfrm>
            <a:off x="6200093" y="4657533"/>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9" name="TextBox 9"/>
          <p:cNvSpPr txBox="1"/>
          <p:nvPr/>
        </p:nvSpPr>
        <p:spPr>
          <a:xfrm>
            <a:off x="6200093" y="6844362"/>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0" name="TextBox 10"/>
          <p:cNvSpPr txBox="1"/>
          <p:nvPr/>
        </p:nvSpPr>
        <p:spPr>
          <a:xfrm>
            <a:off x="6200093" y="3311066"/>
            <a:ext cx="4893860" cy="1409814"/>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This active break can be used for transitioning between lessons and break times. Ask the pupils to spell out different words using the corresponding movements  attached to each of the letters of the alphabet. Which can be found on PowerPoint. These are on PowerPoint. </a:t>
            </a:r>
          </a:p>
        </p:txBody>
      </p:sp>
      <p:sp>
        <p:nvSpPr>
          <p:cNvPr id="11" name="TextBox 11"/>
          <p:cNvSpPr txBox="1"/>
          <p:nvPr/>
        </p:nvSpPr>
        <p:spPr>
          <a:xfrm>
            <a:off x="6018488" y="5182335"/>
            <a:ext cx="5865163" cy="1688385"/>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 </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Push in all chairs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 </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 </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12" name="TextBox 12"/>
          <p:cNvSpPr txBox="1"/>
          <p:nvPr/>
        </p:nvSpPr>
        <p:spPr>
          <a:xfrm>
            <a:off x="6222061" y="7334177"/>
            <a:ext cx="5053687" cy="2245525"/>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Suitable for all ages</a:t>
            </a:r>
          </a:p>
          <a:p>
            <a:pPr algn="l">
              <a:lnSpc>
                <a:spcPts val="2215"/>
              </a:lnSpc>
            </a:pPr>
            <a:r>
              <a:rPr lang="en-US" sz="1582">
                <a:solidFill>
                  <a:srgbClr val="000000"/>
                </a:solidFill>
                <a:latin typeface="Omnes Regular"/>
                <a:ea typeface="Omnes Regular"/>
                <a:cs typeface="Omnes Regular"/>
                <a:sym typeface="Omnes Regular"/>
              </a:rPr>
              <a:t>Foundation: Pupils can spell out their name, or current topic words they are learning.</a:t>
            </a:r>
          </a:p>
          <a:p>
            <a:pPr algn="l">
              <a:lnSpc>
                <a:spcPts val="2215"/>
              </a:lnSpc>
            </a:pPr>
            <a:r>
              <a:rPr lang="en-US" sz="1582">
                <a:solidFill>
                  <a:srgbClr val="000000"/>
                </a:solidFill>
                <a:latin typeface="Omnes Regular"/>
                <a:ea typeface="Omnes Regular"/>
                <a:cs typeface="Omnes Regular"/>
                <a:sym typeface="Omnes Regular"/>
              </a:rPr>
              <a:t>Key Stage 1: Pupils can spell current topic words or their full name. </a:t>
            </a:r>
          </a:p>
          <a:p>
            <a:pPr algn="l">
              <a:lnSpc>
                <a:spcPts val="2215"/>
              </a:lnSpc>
              <a:spcBef>
                <a:spcPct val="0"/>
              </a:spcBef>
            </a:pPr>
            <a:r>
              <a:rPr lang="en-US" sz="1582">
                <a:solidFill>
                  <a:srgbClr val="000000"/>
                </a:solidFill>
                <a:latin typeface="Omnes Regular"/>
                <a:ea typeface="Omnes Regular"/>
                <a:cs typeface="Omnes Regular"/>
                <a:sym typeface="Omnes Regular"/>
              </a:rPr>
              <a:t>Key Stage 2: Pupils can spell more difficult topic words they are learning, could also be made into a team game. Pupils can also try to figure out what their partner is spelling.</a:t>
            </a:r>
          </a:p>
        </p:txBody>
      </p:sp>
      <p:grpSp>
        <p:nvGrpSpPr>
          <p:cNvPr id="13" name="Group 13"/>
          <p:cNvGrpSpPr/>
          <p:nvPr/>
        </p:nvGrpSpPr>
        <p:grpSpPr>
          <a:xfrm rot="5400000">
            <a:off x="6686367" y="321808"/>
            <a:ext cx="1261276" cy="3702995"/>
            <a:chOff x="0" y="0"/>
            <a:chExt cx="471390" cy="1383961"/>
          </a:xfrm>
        </p:grpSpPr>
        <p:sp>
          <p:nvSpPr>
            <p:cNvPr id="14" name="Freeform 14"/>
            <p:cNvSpPr/>
            <p:nvPr/>
          </p:nvSpPr>
          <p:spPr>
            <a:xfrm>
              <a:off x="0" y="0"/>
              <a:ext cx="471390" cy="1383961"/>
            </a:xfrm>
            <a:custGeom>
              <a:avLst/>
              <a:gdLst/>
              <a:ahLst/>
              <a:cxnLst/>
              <a:rect l="l" t="t" r="r" b="b"/>
              <a:pathLst>
                <a:path w="471390" h="1383961">
                  <a:moveTo>
                    <a:pt x="157215" y="19070"/>
                  </a:moveTo>
                  <a:cubicBezTo>
                    <a:pt x="181304" y="7556"/>
                    <a:pt x="208857" y="0"/>
                    <a:pt x="235822" y="0"/>
                  </a:cubicBezTo>
                  <a:cubicBezTo>
                    <a:pt x="262788" y="0"/>
                    <a:pt x="288737" y="6476"/>
                    <a:pt x="312649" y="17990"/>
                  </a:cubicBezTo>
                  <a:cubicBezTo>
                    <a:pt x="313158" y="18350"/>
                    <a:pt x="313667" y="18350"/>
                    <a:pt x="314175" y="18710"/>
                  </a:cubicBezTo>
                  <a:cubicBezTo>
                    <a:pt x="403976" y="64765"/>
                    <a:pt x="470118" y="186379"/>
                    <a:pt x="471390" y="341189"/>
                  </a:cubicBezTo>
                  <a:lnTo>
                    <a:pt x="471390" y="1383961"/>
                  </a:lnTo>
                  <a:lnTo>
                    <a:pt x="0" y="1383961"/>
                  </a:lnTo>
                  <a:lnTo>
                    <a:pt x="0" y="341963"/>
                  </a:lnTo>
                  <a:cubicBezTo>
                    <a:pt x="1272" y="185660"/>
                    <a:pt x="66397" y="64045"/>
                    <a:pt x="157215" y="19070"/>
                  </a:cubicBezTo>
                  <a:close/>
                </a:path>
              </a:pathLst>
            </a:custGeom>
            <a:solidFill>
              <a:srgbClr val="E41B13"/>
            </a:solidFill>
          </p:spPr>
          <p:txBody>
            <a:bodyPr/>
            <a:lstStyle/>
            <a:p>
              <a:endParaRPr lang="en-GB"/>
            </a:p>
          </p:txBody>
        </p:sp>
        <p:sp>
          <p:nvSpPr>
            <p:cNvPr id="15" name="TextBox 15"/>
            <p:cNvSpPr txBox="1"/>
            <p:nvPr/>
          </p:nvSpPr>
          <p:spPr>
            <a:xfrm>
              <a:off x="0" y="79375"/>
              <a:ext cx="471390" cy="1304586"/>
            </a:xfrm>
            <a:prstGeom prst="rect">
              <a:avLst/>
            </a:prstGeom>
          </p:spPr>
          <p:txBody>
            <a:bodyPr lIns="24356" tIns="24356" rIns="24356" bIns="24356" rtlCol="0" anchor="ctr"/>
            <a:lstStyle/>
            <a:p>
              <a:pPr algn="ctr">
                <a:lnSpc>
                  <a:spcPts val="1946"/>
                </a:lnSpc>
              </a:pPr>
              <a:endParaRPr/>
            </a:p>
          </p:txBody>
        </p:sp>
      </p:grpSp>
      <p:sp>
        <p:nvSpPr>
          <p:cNvPr id="16" name="Freeform 16"/>
          <p:cNvSpPr/>
          <p:nvPr/>
        </p:nvSpPr>
        <p:spPr>
          <a:xfrm>
            <a:off x="6064093" y="2247095"/>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p:cNvSpPr/>
          <p:nvPr/>
        </p:nvSpPr>
        <p:spPr>
          <a:xfrm>
            <a:off x="5930468" y="1558358"/>
            <a:ext cx="668343" cy="643069"/>
          </a:xfrm>
          <a:custGeom>
            <a:avLst/>
            <a:gdLst/>
            <a:ahLst/>
            <a:cxnLst/>
            <a:rect l="l" t="t" r="r" b="b"/>
            <a:pathLst>
              <a:path w="668343" h="643069">
                <a:moveTo>
                  <a:pt x="0" y="0"/>
                </a:moveTo>
                <a:lnTo>
                  <a:pt x="668343" y="0"/>
                </a:lnTo>
                <a:lnTo>
                  <a:pt x="668343" y="643069"/>
                </a:lnTo>
                <a:lnTo>
                  <a:pt x="0" y="643069"/>
                </a:lnTo>
                <a:lnTo>
                  <a:pt x="0" y="0"/>
                </a:lnTo>
                <a:close/>
              </a:path>
            </a:pathLst>
          </a:custGeom>
          <a:blipFill>
            <a:blip r:embed="rId9"/>
            <a:stretch>
              <a:fillRect/>
            </a:stretch>
          </a:blipFill>
        </p:spPr>
        <p:txBody>
          <a:bodyPr/>
          <a:lstStyle/>
          <a:p>
            <a:endParaRPr lang="en-GB"/>
          </a:p>
        </p:txBody>
      </p:sp>
      <p:sp>
        <p:nvSpPr>
          <p:cNvPr id="18" name="TextBox 18"/>
          <p:cNvSpPr txBox="1"/>
          <p:nvPr/>
        </p:nvSpPr>
        <p:spPr>
          <a:xfrm>
            <a:off x="6783719" y="2272184"/>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9" name="TextBox 19"/>
          <p:cNvSpPr txBox="1"/>
          <p:nvPr/>
        </p:nvSpPr>
        <p:spPr>
          <a:xfrm>
            <a:off x="6747890" y="1674260"/>
            <a:ext cx="1878066"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Cardio Booster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23530" y="3082129"/>
            <a:ext cx="3021051" cy="9071024"/>
            <a:chOff x="0" y="0"/>
            <a:chExt cx="541338" cy="1625425"/>
          </a:xfrm>
        </p:grpSpPr>
        <p:sp>
          <p:nvSpPr>
            <p:cNvPr id="3" name="Freeform 3"/>
            <p:cNvSpPr/>
            <p:nvPr/>
          </p:nvSpPr>
          <p:spPr>
            <a:xfrm>
              <a:off x="0" y="0"/>
              <a:ext cx="541338" cy="1625425"/>
            </a:xfrm>
            <a:custGeom>
              <a:avLst/>
              <a:gdLst/>
              <a:ahLst/>
              <a:cxnLst/>
              <a:rect l="l" t="t" r="r" b="b"/>
              <a:pathLst>
                <a:path w="541338" h="1625425">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6553"/>
                  </a:cubicBezTo>
                  <a:lnTo>
                    <a:pt x="541338" y="1625425"/>
                  </a:lnTo>
                  <a:lnTo>
                    <a:pt x="0" y="1625425"/>
                  </a:lnTo>
                  <a:lnTo>
                    <a:pt x="0" y="347502"/>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360523" y="7673379"/>
            <a:ext cx="967427" cy="967427"/>
          </a:xfrm>
          <a:custGeom>
            <a:avLst/>
            <a:gdLst/>
            <a:ahLst/>
            <a:cxnLst/>
            <a:rect l="l" t="t" r="r" b="b"/>
            <a:pathLst>
              <a:path w="967427" h="967427">
                <a:moveTo>
                  <a:pt x="0" y="0"/>
                </a:moveTo>
                <a:lnTo>
                  <a:pt x="967426" y="0"/>
                </a:lnTo>
                <a:lnTo>
                  <a:pt x="967426" y="967427"/>
                </a:lnTo>
                <a:lnTo>
                  <a:pt x="0" y="967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631462" y="2238302"/>
            <a:ext cx="17005168" cy="3601077"/>
          </a:xfrm>
          <a:prstGeom prst="rect">
            <a:avLst/>
          </a:prstGeom>
        </p:spPr>
        <p:txBody>
          <a:bodyPr lIns="0" tIns="0" rIns="0" bIns="0" rtlCol="0" anchor="t">
            <a:spAutoFit/>
          </a:bodyPr>
          <a:lstStyle/>
          <a:p>
            <a:pPr algn="ctr">
              <a:lnSpc>
                <a:spcPts val="14140"/>
              </a:lnSpc>
            </a:pPr>
            <a:r>
              <a:rPr lang="en-US" sz="10100">
                <a:solidFill>
                  <a:srgbClr val="E41B13"/>
                </a:solidFill>
                <a:latin typeface="Omnes Bold"/>
                <a:ea typeface="Omnes Bold"/>
                <a:cs typeface="Omnes Bold"/>
                <a:sym typeface="Omnes Bold"/>
              </a:rPr>
              <a:t>Active Alphabet </a:t>
            </a:r>
          </a:p>
          <a:p>
            <a:pPr algn="ctr">
              <a:lnSpc>
                <a:spcPts val="14140"/>
              </a:lnSpc>
              <a:spcBef>
                <a:spcPct val="0"/>
              </a:spcBef>
            </a:pPr>
            <a:r>
              <a:rPr lang="en-US" sz="10100">
                <a:solidFill>
                  <a:srgbClr val="E41B13"/>
                </a:solidFill>
                <a:latin typeface="Omnes Regular"/>
                <a:ea typeface="Omnes Regular"/>
                <a:cs typeface="Omnes Regular"/>
                <a:sym typeface="Omnes Regular"/>
              </a:rPr>
              <a:t>(Suited to All Levels)</a:t>
            </a:r>
          </a:p>
        </p:txBody>
      </p:sp>
      <p:sp>
        <p:nvSpPr>
          <p:cNvPr id="9" name="TextBox 9"/>
          <p:cNvSpPr txBox="1"/>
          <p:nvPr/>
        </p:nvSpPr>
        <p:spPr>
          <a:xfrm>
            <a:off x="1781546" y="6562290"/>
            <a:ext cx="3280886" cy="651509"/>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Omnes Semibold"/>
                <a:ea typeface="Omnes Semibold"/>
                <a:cs typeface="Omnes Semibold"/>
                <a:sym typeface="Omnes Semibold"/>
              </a:rPr>
              <a:t>Time: 5 minutes</a:t>
            </a:r>
          </a:p>
        </p:txBody>
      </p:sp>
      <p:sp>
        <p:nvSpPr>
          <p:cNvPr id="10" name="TextBox 10"/>
          <p:cNvSpPr txBox="1"/>
          <p:nvPr/>
        </p:nvSpPr>
        <p:spPr>
          <a:xfrm>
            <a:off x="2058086" y="7778950"/>
            <a:ext cx="3570804"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 none </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0" y="1028700"/>
            <a:ext cx="18481686" cy="9497163"/>
          </a:xfrm>
          <a:custGeom>
            <a:avLst/>
            <a:gdLst/>
            <a:ahLst/>
            <a:cxnLst/>
            <a:rect l="l" t="t" r="r" b="b"/>
            <a:pathLst>
              <a:path w="18481686" h="9497163">
                <a:moveTo>
                  <a:pt x="0" y="0"/>
                </a:moveTo>
                <a:lnTo>
                  <a:pt x="18481686" y="0"/>
                </a:lnTo>
                <a:lnTo>
                  <a:pt x="18481686" y="9497163"/>
                </a:lnTo>
                <a:lnTo>
                  <a:pt x="0" y="9497163"/>
                </a:lnTo>
                <a:lnTo>
                  <a:pt x="0" y="0"/>
                </a:lnTo>
                <a:close/>
              </a:path>
            </a:pathLst>
          </a:custGeom>
          <a:blipFill>
            <a:blip r:embed="rId5"/>
            <a:stretch>
              <a:fillRect l="-35673" t="-42180" r="-13366" b="-20964"/>
            </a:stretch>
          </a:blipFill>
        </p:spPr>
        <p:txBody>
          <a:bodyPr/>
          <a:lstStyle/>
          <a:p>
            <a:endParaRPr lang="en-GB"/>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AA5F427A-4967-4A8F-828C-B1C23FB70155}">
  <ds:schemaRefs>
    <ds:schemaRef ds:uri="http://schemas.microsoft.com/sharepoint/v3/contenttype/forms"/>
  </ds:schemaRefs>
</ds:datastoreItem>
</file>

<file path=customXml/itemProps2.xml><?xml version="1.0" encoding="utf-8"?>
<ds:datastoreItem xmlns:ds="http://schemas.openxmlformats.org/officeDocument/2006/customXml" ds:itemID="{46654C47-8238-402B-B292-2576FCE45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6EF22D-D4F6-430E-AC6F-28DA169776BD}">
  <ds:schemaRefs>
    <ds:schemaRef ds:uri="http://schemas.openxmlformats.org/package/2006/metadata/core-properties"/>
    <ds:schemaRef ds:uri="http://purl.org/dc/elements/1.1/"/>
    <ds:schemaRef ds:uri="http://www.w3.org/XML/1998/namespace"/>
    <ds:schemaRef ds:uri="8eb830d9-311e-48e7-bd78-c201a7dce4d8"/>
    <ds:schemaRef ds:uri="http://schemas.microsoft.com/office/2006/documentManagement/types"/>
    <ds:schemaRef ds:uri="c8c3aaa0-0762-42cb-a2a7-6988fc82b466"/>
    <ds:schemaRef ds:uri="http://purl.org/dc/terms/"/>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185</Words>
  <Application>Microsoft Office PowerPoint</Application>
  <PresentationFormat>Custom</PresentationFormat>
  <Paragraphs>21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Omnes Regular</vt:lpstr>
      <vt:lpstr>Arial</vt:lpstr>
      <vt:lpstr>Omnes Bold</vt:lpstr>
      <vt:lpstr>Omnes Semibold</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Active Alphabet Slides </dc:title>
  <cp:lastModifiedBy>Rakia Alouane</cp:lastModifiedBy>
  <cp:revision>1</cp:revision>
  <dcterms:created xsi:type="dcterms:W3CDTF">2006-08-16T00:00:00Z</dcterms:created>
  <dcterms:modified xsi:type="dcterms:W3CDTF">2025-07-17T10:50:45Z</dcterms:modified>
  <dc:identifier>DAGNRWsMU3g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