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8288000" cy="10287000"/>
  <p:notesSz cx="6858000" cy="9144000"/>
  <p:embeddedFontLst>
    <p:embeddedFont>
      <p:font typeface="Omnes Bold" panose="020B0604020202020204" charset="0"/>
      <p:regular r:id="rId14"/>
    </p:embeddedFont>
    <p:embeddedFont>
      <p:font typeface="Omnes Regular" panose="020B0604020202020204" charset="0"/>
      <p:regular r:id="rId15"/>
    </p:embeddedFont>
    <p:embeddedFont>
      <p:font typeface="Omnes Semi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D053B-D7BB-4C07-8E9B-4B2EE15CF42C}" v="4" dt="2025-07-17T11:44:37.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kia Alouane" userId="8d2e934c-cacf-4c8b-9bc3-dcd6b732f5d3" providerId="ADAL" clId="{A4ED053B-D7BB-4C07-8E9B-4B2EE15CF42C}"/>
    <pc:docChg chg="delSld modSld">
      <pc:chgData name="Rakia Alouane" userId="8d2e934c-cacf-4c8b-9bc3-dcd6b732f5d3" providerId="ADAL" clId="{A4ED053B-D7BB-4C07-8E9B-4B2EE15CF42C}" dt="2025-07-17T11:44:39.612" v="4" actId="47"/>
      <pc:docMkLst>
        <pc:docMk/>
      </pc:docMkLst>
      <pc:sldChg chg="modAnim">
        <pc:chgData name="Rakia Alouane" userId="8d2e934c-cacf-4c8b-9bc3-dcd6b732f5d3" providerId="ADAL" clId="{A4ED053B-D7BB-4C07-8E9B-4B2EE15CF42C}" dt="2025-07-17T11:44:24.595" v="1"/>
        <pc:sldMkLst>
          <pc:docMk/>
          <pc:sldMk cId="0" sldId="260"/>
        </pc:sldMkLst>
      </pc:sldChg>
      <pc:sldChg chg="modAnim">
        <pc:chgData name="Rakia Alouane" userId="8d2e934c-cacf-4c8b-9bc3-dcd6b732f5d3" providerId="ADAL" clId="{A4ED053B-D7BB-4C07-8E9B-4B2EE15CF42C}" dt="2025-07-17T11:44:37.762" v="3"/>
        <pc:sldMkLst>
          <pc:docMk/>
          <pc:sldMk cId="0" sldId="263"/>
        </pc:sldMkLst>
      </pc:sldChg>
      <pc:sldChg chg="del">
        <pc:chgData name="Rakia Alouane" userId="8d2e934c-cacf-4c8b-9bc3-dcd6b732f5d3" providerId="ADAL" clId="{A4ED053B-D7BB-4C07-8E9B-4B2EE15CF42C}" dt="2025-07-17T11:44:39.612" v="4" actId="47"/>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pupils to copy the actions for each number for 30s, then rest for 30s. Repeat for a total of 5 times.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5.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video" Target="../media/media1.mp4"/><Relationship Id="rId7" Type="http://schemas.openxmlformats.org/officeDocument/2006/relationships/image" Target="../media/image4.svg"/><Relationship Id="rId2" Type="http://schemas.microsoft.com/office/2007/relationships/media" Target="../media/media1.mp4"/><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5.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video" Target="../media/media2.mp4"/><Relationship Id="rId7" Type="http://schemas.openxmlformats.org/officeDocument/2006/relationships/image" Target="../media/image4.svg"/><Relationship Id="rId2" Type="http://schemas.microsoft.com/office/2007/relationships/media" Target="../media/media2.mp4"/><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3974686" y="3833173"/>
            <a:ext cx="9733598"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Dancing Dice</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7251" y="8748846"/>
            <a:ext cx="1940332" cy="1538154"/>
          </a:xfrm>
          <a:custGeom>
            <a:avLst/>
            <a:gdLst/>
            <a:ahLst/>
            <a:cxnLst/>
            <a:rect l="l" t="t" r="r" b="b"/>
            <a:pathLst>
              <a:path w="1940332" h="1538154">
                <a:moveTo>
                  <a:pt x="0" y="0"/>
                </a:moveTo>
                <a:lnTo>
                  <a:pt x="1940332" y="0"/>
                </a:lnTo>
                <a:lnTo>
                  <a:pt x="1940332" y="1538154"/>
                </a:lnTo>
                <a:lnTo>
                  <a:pt x="0" y="15381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0953324" y="8835945"/>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5"/>
            <a:stretch>
              <a:fillRect/>
            </a:stretch>
          </a:blipFill>
        </p:spPr>
        <p:txBody>
          <a:bodyPr/>
          <a:lstStyle/>
          <a:p>
            <a:endParaRPr lang="en-GB"/>
          </a:p>
        </p:txBody>
      </p:sp>
      <p:sp>
        <p:nvSpPr>
          <p:cNvPr id="4" name="Freeform 4"/>
          <p:cNvSpPr/>
          <p:nvPr/>
        </p:nvSpPr>
        <p:spPr>
          <a:xfrm>
            <a:off x="5116402"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6"/>
            <a:stretch>
              <a:fillRect/>
            </a:stretch>
          </a:blipFill>
        </p:spPr>
        <p:txBody>
          <a:bodyPr/>
          <a:lstStyle/>
          <a:p>
            <a:endParaRPr lang="en-GB"/>
          </a:p>
        </p:txBody>
      </p:sp>
      <p:grpSp>
        <p:nvGrpSpPr>
          <p:cNvPr id="5" name="Group 5"/>
          <p:cNvGrpSpPr/>
          <p:nvPr/>
        </p:nvGrpSpPr>
        <p:grpSpPr>
          <a:xfrm rot="5400000">
            <a:off x="6036292" y="718707"/>
            <a:ext cx="1468585" cy="3766667"/>
            <a:chOff x="0" y="0"/>
            <a:chExt cx="548870" cy="1407758"/>
          </a:xfrm>
        </p:grpSpPr>
        <p:sp>
          <p:nvSpPr>
            <p:cNvPr id="6" name="Freeform 6"/>
            <p:cNvSpPr/>
            <p:nvPr/>
          </p:nvSpPr>
          <p:spPr>
            <a:xfrm>
              <a:off x="0" y="0"/>
              <a:ext cx="548870" cy="1407758"/>
            </a:xfrm>
            <a:custGeom>
              <a:avLst/>
              <a:gdLst/>
              <a:ahLst/>
              <a:cxnLst/>
              <a:rect l="l" t="t" r="r" b="b"/>
              <a:pathLst>
                <a:path w="548870" h="1407758">
                  <a:moveTo>
                    <a:pt x="183056" y="19070"/>
                  </a:moveTo>
                  <a:cubicBezTo>
                    <a:pt x="211104" y="7556"/>
                    <a:pt x="243185" y="0"/>
                    <a:pt x="274583" y="0"/>
                  </a:cubicBezTo>
                  <a:cubicBezTo>
                    <a:pt x="305982" y="0"/>
                    <a:pt x="336195" y="6476"/>
                    <a:pt x="364037" y="17990"/>
                  </a:cubicBezTo>
                  <a:cubicBezTo>
                    <a:pt x="364630" y="18350"/>
                    <a:pt x="365223" y="18350"/>
                    <a:pt x="365815" y="18710"/>
                  </a:cubicBezTo>
                  <a:cubicBezTo>
                    <a:pt x="470376" y="64765"/>
                    <a:pt x="547390" y="186379"/>
                    <a:pt x="548870" y="341718"/>
                  </a:cubicBezTo>
                  <a:lnTo>
                    <a:pt x="548870" y="1407758"/>
                  </a:lnTo>
                  <a:lnTo>
                    <a:pt x="0" y="1407758"/>
                  </a:lnTo>
                  <a:lnTo>
                    <a:pt x="0" y="342509"/>
                  </a:lnTo>
                  <a:cubicBezTo>
                    <a:pt x="1481" y="185660"/>
                    <a:pt x="77310" y="64045"/>
                    <a:pt x="183056" y="19070"/>
                  </a:cubicBezTo>
                  <a:close/>
                </a:path>
              </a:pathLst>
            </a:custGeom>
            <a:solidFill>
              <a:srgbClr val="E41B13"/>
            </a:solidFill>
          </p:spPr>
          <p:txBody>
            <a:bodyPr/>
            <a:lstStyle/>
            <a:p>
              <a:endParaRPr lang="en-GB"/>
            </a:p>
          </p:txBody>
        </p:sp>
        <p:sp>
          <p:nvSpPr>
            <p:cNvPr id="7" name="TextBox 7"/>
            <p:cNvSpPr txBox="1"/>
            <p:nvPr/>
          </p:nvSpPr>
          <p:spPr>
            <a:xfrm>
              <a:off x="0" y="79375"/>
              <a:ext cx="548870" cy="1328383"/>
            </a:xfrm>
            <a:prstGeom prst="rect">
              <a:avLst/>
            </a:prstGeom>
          </p:spPr>
          <p:txBody>
            <a:bodyPr lIns="24356" tIns="24356" rIns="24356" bIns="24356" rtlCol="0" anchor="ctr"/>
            <a:lstStyle/>
            <a:p>
              <a:pPr algn="ctr">
                <a:lnSpc>
                  <a:spcPts val="1946"/>
                </a:lnSpc>
              </a:pPr>
              <a:endParaRPr/>
            </a:p>
          </p:txBody>
        </p:sp>
      </p:grpSp>
      <p:sp>
        <p:nvSpPr>
          <p:cNvPr id="8" name="Freeform 8"/>
          <p:cNvSpPr/>
          <p:nvPr/>
        </p:nvSpPr>
        <p:spPr>
          <a:xfrm>
            <a:off x="5485837" y="2752421"/>
            <a:ext cx="401094" cy="442586"/>
          </a:xfrm>
          <a:custGeom>
            <a:avLst/>
            <a:gdLst/>
            <a:ahLst/>
            <a:cxnLst/>
            <a:rect l="l" t="t" r="r" b="b"/>
            <a:pathLst>
              <a:path w="401094" h="442586">
                <a:moveTo>
                  <a:pt x="0" y="0"/>
                </a:moveTo>
                <a:lnTo>
                  <a:pt x="401093" y="0"/>
                </a:lnTo>
                <a:lnTo>
                  <a:pt x="401093" y="442586"/>
                </a:lnTo>
                <a:lnTo>
                  <a:pt x="0" y="4425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9111295" y="483282"/>
            <a:ext cx="3779015" cy="3329699"/>
          </a:xfrm>
          <a:custGeom>
            <a:avLst/>
            <a:gdLst/>
            <a:ahLst/>
            <a:cxnLst/>
            <a:rect l="l" t="t" r="r" b="b"/>
            <a:pathLst>
              <a:path w="3779015" h="3329699">
                <a:moveTo>
                  <a:pt x="0" y="0"/>
                </a:moveTo>
                <a:lnTo>
                  <a:pt x="3779015" y="0"/>
                </a:lnTo>
                <a:lnTo>
                  <a:pt x="3779015" y="3329699"/>
                </a:lnTo>
                <a:lnTo>
                  <a:pt x="0" y="3329699"/>
                </a:lnTo>
                <a:lnTo>
                  <a:pt x="0" y="0"/>
                </a:lnTo>
                <a:close/>
              </a:path>
            </a:pathLst>
          </a:custGeom>
          <a:blipFill>
            <a:blip r:embed="rId9"/>
            <a:stretch>
              <a:fillRect/>
            </a:stretch>
          </a:blipFill>
        </p:spPr>
        <p:txBody>
          <a:bodyPr/>
          <a:lstStyle/>
          <a:p>
            <a:endParaRPr lang="en-GB"/>
          </a:p>
        </p:txBody>
      </p:sp>
      <p:sp>
        <p:nvSpPr>
          <p:cNvPr id="10" name="TextBox 10"/>
          <p:cNvSpPr txBox="1"/>
          <p:nvPr/>
        </p:nvSpPr>
        <p:spPr>
          <a:xfrm>
            <a:off x="5991744" y="2110088"/>
            <a:ext cx="1878066"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Cardio Booster</a:t>
            </a:r>
          </a:p>
        </p:txBody>
      </p:sp>
      <p:sp>
        <p:nvSpPr>
          <p:cNvPr id="11" name="TextBox 11"/>
          <p:cNvSpPr txBox="1"/>
          <p:nvPr/>
        </p:nvSpPr>
        <p:spPr>
          <a:xfrm>
            <a:off x="5289003" y="741579"/>
            <a:ext cx="4870144" cy="598640"/>
          </a:xfrm>
          <a:prstGeom prst="rect">
            <a:avLst/>
          </a:prstGeom>
        </p:spPr>
        <p:txBody>
          <a:bodyPr lIns="0" tIns="0" rIns="0" bIns="0" rtlCol="0" anchor="t">
            <a:spAutoFit/>
          </a:bodyPr>
          <a:lstStyle/>
          <a:p>
            <a:pPr algn="l">
              <a:lnSpc>
                <a:spcPts val="4185"/>
              </a:lnSpc>
            </a:pPr>
            <a:r>
              <a:rPr lang="en-US" sz="4315" spc="-94">
                <a:solidFill>
                  <a:srgbClr val="E41B13"/>
                </a:solidFill>
                <a:latin typeface="Omnes Bold"/>
                <a:ea typeface="Omnes Bold"/>
                <a:cs typeface="Omnes Bold"/>
                <a:sym typeface="Omnes Bold"/>
              </a:rPr>
              <a:t>Dancing Dice </a:t>
            </a:r>
          </a:p>
        </p:txBody>
      </p:sp>
      <p:sp>
        <p:nvSpPr>
          <p:cNvPr id="12" name="TextBox 12"/>
          <p:cNvSpPr txBox="1"/>
          <p:nvPr/>
        </p:nvSpPr>
        <p:spPr>
          <a:xfrm>
            <a:off x="5991744" y="2767697"/>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3" name="TextBox 13"/>
          <p:cNvSpPr txBox="1"/>
          <p:nvPr/>
        </p:nvSpPr>
        <p:spPr>
          <a:xfrm>
            <a:off x="5643805" y="3336908"/>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14" name="TextBox 14"/>
          <p:cNvSpPr txBox="1"/>
          <p:nvPr/>
        </p:nvSpPr>
        <p:spPr>
          <a:xfrm>
            <a:off x="5643805" y="4936176"/>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15" name="TextBox 15"/>
          <p:cNvSpPr txBox="1"/>
          <p:nvPr/>
        </p:nvSpPr>
        <p:spPr>
          <a:xfrm>
            <a:off x="5656371" y="6814013"/>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6" name="TextBox 16"/>
          <p:cNvSpPr txBox="1"/>
          <p:nvPr/>
        </p:nvSpPr>
        <p:spPr>
          <a:xfrm>
            <a:off x="5656371" y="3803889"/>
            <a:ext cx="6318155" cy="1131244"/>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This activity requires space but can be done on the spot. Instruct pupils to find a space. Read through the different actions attached to each number on the dice. Play the looping video and stop it to see what number it lands on. See the accompanying PowerPoint activity for more instructions.  </a:t>
            </a:r>
          </a:p>
        </p:txBody>
      </p:sp>
      <p:sp>
        <p:nvSpPr>
          <p:cNvPr id="17" name="TextBox 17"/>
          <p:cNvSpPr txBox="1"/>
          <p:nvPr/>
        </p:nvSpPr>
        <p:spPr>
          <a:xfrm>
            <a:off x="5485837" y="5403156"/>
            <a:ext cx="5865163" cy="140981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18" name="TextBox 18"/>
          <p:cNvSpPr txBox="1"/>
          <p:nvPr/>
        </p:nvSpPr>
        <p:spPr>
          <a:xfrm>
            <a:off x="5627387" y="7230760"/>
            <a:ext cx="5723613" cy="574103"/>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This activity is suited to all ages. Why not play some upbeat music alongside this activity to help motivate pupils. </a:t>
            </a:r>
          </a:p>
        </p:txBody>
      </p:sp>
      <p:sp>
        <p:nvSpPr>
          <p:cNvPr id="19" name="TextBox 19"/>
          <p:cNvSpPr txBox="1"/>
          <p:nvPr/>
        </p:nvSpPr>
        <p:spPr>
          <a:xfrm>
            <a:off x="5627387" y="7896132"/>
            <a:ext cx="6347139" cy="574103"/>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Foundation &amp; KS1: Can be found in the first part of the PowerPoint, ask pupils to complete the actions for 30s and rest for 30s</a:t>
            </a:r>
          </a:p>
        </p:txBody>
      </p:sp>
      <p:sp>
        <p:nvSpPr>
          <p:cNvPr id="20" name="TextBox 20"/>
          <p:cNvSpPr txBox="1"/>
          <p:nvPr/>
        </p:nvSpPr>
        <p:spPr>
          <a:xfrm>
            <a:off x="5623174" y="8561504"/>
            <a:ext cx="5518669" cy="574103"/>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KS2: Can be found in the second part of the PowerPoint, ask pupils to complete the actions for 40s and rest for 20s </a:t>
            </a:r>
          </a:p>
        </p:txBody>
      </p:sp>
      <p:sp>
        <p:nvSpPr>
          <p:cNvPr id="21" name="Freeform 21"/>
          <p:cNvSpPr/>
          <p:nvPr/>
        </p:nvSpPr>
        <p:spPr>
          <a:xfrm>
            <a:off x="5289003" y="1958971"/>
            <a:ext cx="668343" cy="643069"/>
          </a:xfrm>
          <a:custGeom>
            <a:avLst/>
            <a:gdLst/>
            <a:ahLst/>
            <a:cxnLst/>
            <a:rect l="l" t="t" r="r" b="b"/>
            <a:pathLst>
              <a:path w="668343" h="643069">
                <a:moveTo>
                  <a:pt x="0" y="0"/>
                </a:moveTo>
                <a:lnTo>
                  <a:pt x="668343" y="0"/>
                </a:lnTo>
                <a:lnTo>
                  <a:pt x="668343" y="643069"/>
                </a:lnTo>
                <a:lnTo>
                  <a:pt x="0" y="643069"/>
                </a:lnTo>
                <a:lnTo>
                  <a:pt x="0" y="0"/>
                </a:lnTo>
                <a:close/>
              </a:path>
            </a:pathLst>
          </a:custGeom>
          <a:blipFill>
            <a:blip r:embed="rId10"/>
            <a:stretch>
              <a:fillRect/>
            </a:stretch>
          </a:blipFill>
        </p:spPr>
        <p:txBody>
          <a:bodyPr/>
          <a:lstStyle/>
          <a:p>
            <a:endParaRPr lang="en-GB"/>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23530" y="3082129"/>
            <a:ext cx="3021051" cy="9071024"/>
            <a:chOff x="0" y="0"/>
            <a:chExt cx="541338" cy="1625425"/>
          </a:xfrm>
        </p:grpSpPr>
        <p:sp>
          <p:nvSpPr>
            <p:cNvPr id="3" name="Freeform 3"/>
            <p:cNvSpPr/>
            <p:nvPr/>
          </p:nvSpPr>
          <p:spPr>
            <a:xfrm>
              <a:off x="0" y="0"/>
              <a:ext cx="541338" cy="1625425"/>
            </a:xfrm>
            <a:custGeom>
              <a:avLst/>
              <a:gdLst/>
              <a:ahLst/>
              <a:cxnLst/>
              <a:rect l="l" t="t" r="r" b="b"/>
              <a:pathLst>
                <a:path w="541338" h="1625425">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6553"/>
                  </a:cubicBezTo>
                  <a:lnTo>
                    <a:pt x="541338" y="1625425"/>
                  </a:lnTo>
                  <a:lnTo>
                    <a:pt x="0" y="1625425"/>
                  </a:lnTo>
                  <a:lnTo>
                    <a:pt x="0" y="347502"/>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360523" y="7673379"/>
            <a:ext cx="967427" cy="967427"/>
          </a:xfrm>
          <a:custGeom>
            <a:avLst/>
            <a:gdLst/>
            <a:ahLst/>
            <a:cxnLst/>
            <a:rect l="l" t="t" r="r" b="b"/>
            <a:pathLst>
              <a:path w="967427" h="967427">
                <a:moveTo>
                  <a:pt x="0" y="0"/>
                </a:moveTo>
                <a:lnTo>
                  <a:pt x="967426" y="0"/>
                </a:lnTo>
                <a:lnTo>
                  <a:pt x="967426" y="967427"/>
                </a:lnTo>
                <a:lnTo>
                  <a:pt x="0" y="9674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7"/>
            <a:stretch>
              <a:fillRect/>
            </a:stretch>
          </a:blipFill>
        </p:spPr>
        <p:txBody>
          <a:bodyPr/>
          <a:lstStyle/>
          <a:p>
            <a:endParaRPr lang="en-GB"/>
          </a:p>
        </p:txBody>
      </p:sp>
      <p:sp>
        <p:nvSpPr>
          <p:cNvPr id="8" name="TextBox 8"/>
          <p:cNvSpPr txBox="1"/>
          <p:nvPr/>
        </p:nvSpPr>
        <p:spPr>
          <a:xfrm>
            <a:off x="631462" y="2238302"/>
            <a:ext cx="17005168" cy="36010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Foundation Level &amp; Key Stage 1</a:t>
            </a:r>
          </a:p>
        </p:txBody>
      </p:sp>
      <p:sp>
        <p:nvSpPr>
          <p:cNvPr id="9" name="TextBox 9"/>
          <p:cNvSpPr txBox="1"/>
          <p:nvPr/>
        </p:nvSpPr>
        <p:spPr>
          <a:xfrm>
            <a:off x="1781546" y="6562290"/>
            <a:ext cx="3280886" cy="651509"/>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Omnes Semibold"/>
                <a:ea typeface="Omnes Semibold"/>
                <a:cs typeface="Omnes Semibold"/>
                <a:sym typeface="Omnes Semibold"/>
              </a:rPr>
              <a:t>Time: 5 minutes</a:t>
            </a:r>
          </a:p>
        </p:txBody>
      </p:sp>
      <p:sp>
        <p:nvSpPr>
          <p:cNvPr id="10" name="TextBox 10"/>
          <p:cNvSpPr txBox="1"/>
          <p:nvPr/>
        </p:nvSpPr>
        <p:spPr>
          <a:xfrm>
            <a:off x="1509446" y="7778950"/>
            <a:ext cx="4668083" cy="6515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Resources : stopwatch</a:t>
            </a:r>
          </a:p>
        </p:txBody>
      </p:sp>
      <p:sp>
        <p:nvSpPr>
          <p:cNvPr id="11" name="Freeform 11"/>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8836577" y="1281156"/>
            <a:ext cx="1277704" cy="1277704"/>
          </a:xfrm>
          <a:custGeom>
            <a:avLst/>
            <a:gdLst/>
            <a:ahLst/>
            <a:cxnLst/>
            <a:rect l="l" t="t" r="r" b="b"/>
            <a:pathLst>
              <a:path w="1277704" h="1277704">
                <a:moveTo>
                  <a:pt x="0" y="0"/>
                </a:moveTo>
                <a:lnTo>
                  <a:pt x="1277703" y="0"/>
                </a:lnTo>
                <a:lnTo>
                  <a:pt x="1277703" y="1277703"/>
                </a:lnTo>
                <a:lnTo>
                  <a:pt x="0" y="12777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8836577" y="2707598"/>
            <a:ext cx="1277704" cy="1277704"/>
          </a:xfrm>
          <a:custGeom>
            <a:avLst/>
            <a:gdLst/>
            <a:ahLst/>
            <a:cxnLst/>
            <a:rect l="l" t="t" r="r" b="b"/>
            <a:pathLst>
              <a:path w="1277704" h="1277704">
                <a:moveTo>
                  <a:pt x="0" y="0"/>
                </a:moveTo>
                <a:lnTo>
                  <a:pt x="1277703" y="0"/>
                </a:lnTo>
                <a:lnTo>
                  <a:pt x="1277703" y="1277703"/>
                </a:lnTo>
                <a:lnTo>
                  <a:pt x="0" y="12777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8836577" y="4185118"/>
            <a:ext cx="1277704" cy="1277704"/>
          </a:xfrm>
          <a:custGeom>
            <a:avLst/>
            <a:gdLst/>
            <a:ahLst/>
            <a:cxnLst/>
            <a:rect l="l" t="t" r="r" b="b"/>
            <a:pathLst>
              <a:path w="1277704" h="1277704">
                <a:moveTo>
                  <a:pt x="0" y="0"/>
                </a:moveTo>
                <a:lnTo>
                  <a:pt x="1277703" y="0"/>
                </a:lnTo>
                <a:lnTo>
                  <a:pt x="1277703" y="1277704"/>
                </a:lnTo>
                <a:lnTo>
                  <a:pt x="0" y="12777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a:off x="8836577" y="5662847"/>
            <a:ext cx="1277704" cy="1277704"/>
          </a:xfrm>
          <a:custGeom>
            <a:avLst/>
            <a:gdLst/>
            <a:ahLst/>
            <a:cxnLst/>
            <a:rect l="l" t="t" r="r" b="b"/>
            <a:pathLst>
              <a:path w="1277704" h="1277704">
                <a:moveTo>
                  <a:pt x="0" y="0"/>
                </a:moveTo>
                <a:lnTo>
                  <a:pt x="1277703" y="0"/>
                </a:lnTo>
                <a:lnTo>
                  <a:pt x="1277703" y="1277703"/>
                </a:lnTo>
                <a:lnTo>
                  <a:pt x="0" y="12777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a:off x="8836577" y="7140575"/>
            <a:ext cx="1277704" cy="1277704"/>
          </a:xfrm>
          <a:custGeom>
            <a:avLst/>
            <a:gdLst/>
            <a:ahLst/>
            <a:cxnLst/>
            <a:rect l="l" t="t" r="r" b="b"/>
            <a:pathLst>
              <a:path w="1277704" h="1277704">
                <a:moveTo>
                  <a:pt x="0" y="0"/>
                </a:moveTo>
                <a:lnTo>
                  <a:pt x="1277703" y="0"/>
                </a:lnTo>
                <a:lnTo>
                  <a:pt x="1277703" y="1277704"/>
                </a:lnTo>
                <a:lnTo>
                  <a:pt x="0" y="12777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Freeform 9"/>
          <p:cNvSpPr/>
          <p:nvPr/>
        </p:nvSpPr>
        <p:spPr>
          <a:xfrm>
            <a:off x="8836577" y="8618304"/>
            <a:ext cx="1277704" cy="1277704"/>
          </a:xfrm>
          <a:custGeom>
            <a:avLst/>
            <a:gdLst/>
            <a:ahLst/>
            <a:cxnLst/>
            <a:rect l="l" t="t" r="r" b="b"/>
            <a:pathLst>
              <a:path w="1277704" h="1277704">
                <a:moveTo>
                  <a:pt x="0" y="0"/>
                </a:moveTo>
                <a:lnTo>
                  <a:pt x="1277703" y="0"/>
                </a:lnTo>
                <a:lnTo>
                  <a:pt x="1277703" y="1277704"/>
                </a:lnTo>
                <a:lnTo>
                  <a:pt x="0" y="12777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0" name="TextBox 10"/>
          <p:cNvSpPr txBox="1"/>
          <p:nvPr/>
        </p:nvSpPr>
        <p:spPr>
          <a:xfrm>
            <a:off x="188213" y="1032426"/>
            <a:ext cx="7251919" cy="8727440"/>
          </a:xfrm>
          <a:prstGeom prst="rect">
            <a:avLst/>
          </a:prstGeom>
        </p:spPr>
        <p:txBody>
          <a:bodyPr lIns="0" tIns="0" rIns="0" bIns="0" rtlCol="0" anchor="t">
            <a:spAutoFit/>
          </a:bodyPr>
          <a:lstStyle/>
          <a:p>
            <a:pPr algn="ctr">
              <a:lnSpc>
                <a:spcPts val="6579"/>
              </a:lnSpc>
            </a:pPr>
            <a:r>
              <a:rPr lang="en-US" sz="4699">
                <a:solidFill>
                  <a:srgbClr val="000000"/>
                </a:solidFill>
                <a:latin typeface="Omnes Semibold"/>
                <a:ea typeface="Omnes Semibold"/>
                <a:cs typeface="Omnes Semibold"/>
                <a:sym typeface="Omnes Semibold"/>
              </a:rPr>
              <a:t>​</a:t>
            </a:r>
          </a:p>
          <a:p>
            <a:pPr marL="798834" lvl="1" indent="-399417" algn="l">
              <a:lnSpc>
                <a:spcPts val="5180"/>
              </a:lnSpc>
              <a:buAutoNum type="arabicPeriod"/>
            </a:pPr>
            <a:r>
              <a:rPr lang="en-US" sz="3700">
                <a:solidFill>
                  <a:srgbClr val="000000"/>
                </a:solidFill>
                <a:latin typeface="Omnes Regular"/>
                <a:ea typeface="Omnes Regular"/>
                <a:cs typeface="Omnes Regular"/>
                <a:sym typeface="Omnes Regular"/>
              </a:rPr>
              <a:t>Select ‘Start slideshow from beginning’ ​</a:t>
            </a:r>
          </a:p>
          <a:p>
            <a:pPr marL="798834" lvl="1" indent="-399417" algn="l">
              <a:lnSpc>
                <a:spcPts val="5180"/>
              </a:lnSpc>
              <a:buAutoNum type="arabicPeriod"/>
            </a:pPr>
            <a:r>
              <a:rPr lang="en-US" sz="3700">
                <a:solidFill>
                  <a:srgbClr val="000000"/>
                </a:solidFill>
                <a:latin typeface="Omnes Regular"/>
                <a:ea typeface="Omnes Regular"/>
                <a:cs typeface="Omnes Regular"/>
                <a:sym typeface="Omnes Regular"/>
              </a:rPr>
              <a:t>Click on the dice to press play, then click again to stop. (Note: the dice is a looping video so you can start and stop as many times as you like). ​</a:t>
            </a:r>
          </a:p>
          <a:p>
            <a:pPr marL="798834" lvl="1" indent="-399417" algn="l">
              <a:lnSpc>
                <a:spcPts val="5180"/>
              </a:lnSpc>
              <a:buAutoNum type="arabicPeriod"/>
            </a:pPr>
            <a:r>
              <a:rPr lang="en-US" sz="3700">
                <a:solidFill>
                  <a:srgbClr val="000000"/>
                </a:solidFill>
                <a:latin typeface="Omnes Regular"/>
                <a:ea typeface="Omnes Regular"/>
                <a:cs typeface="Omnes Regular"/>
                <a:sym typeface="Omnes Regular"/>
              </a:rPr>
              <a:t>Guide pupils through the movements </a:t>
            </a:r>
          </a:p>
          <a:p>
            <a:pPr algn="ctr">
              <a:lnSpc>
                <a:spcPts val="7839"/>
              </a:lnSpc>
            </a:pPr>
            <a:endParaRPr lang="en-US" sz="3700">
              <a:solidFill>
                <a:srgbClr val="000000"/>
              </a:solidFill>
              <a:latin typeface="Omnes Regular"/>
              <a:ea typeface="Omnes Regular"/>
              <a:cs typeface="Omnes Regular"/>
              <a:sym typeface="Omnes Regular"/>
            </a:endParaRPr>
          </a:p>
          <a:p>
            <a:pPr algn="ctr">
              <a:lnSpc>
                <a:spcPts val="7839"/>
              </a:lnSpc>
              <a:spcBef>
                <a:spcPct val="0"/>
              </a:spcBef>
            </a:pPr>
            <a:endParaRPr lang="en-US" sz="3700">
              <a:solidFill>
                <a:srgbClr val="000000"/>
              </a:solidFill>
              <a:latin typeface="Omnes Regular"/>
              <a:ea typeface="Omnes Regular"/>
              <a:cs typeface="Omnes Regular"/>
              <a:sym typeface="Omnes Regular"/>
            </a:endParaRPr>
          </a:p>
        </p:txBody>
      </p:sp>
      <p:sp>
        <p:nvSpPr>
          <p:cNvPr id="11" name="TextBox 11"/>
          <p:cNvSpPr txBox="1"/>
          <p:nvPr/>
        </p:nvSpPr>
        <p:spPr>
          <a:xfrm>
            <a:off x="10600512" y="1385380"/>
            <a:ext cx="694419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Wash the car - pretend you are helping to wash the car </a:t>
            </a:r>
          </a:p>
        </p:txBody>
      </p:sp>
      <p:sp>
        <p:nvSpPr>
          <p:cNvPr id="12" name="TextBox 12"/>
          <p:cNvSpPr txBox="1"/>
          <p:nvPr/>
        </p:nvSpPr>
        <p:spPr>
          <a:xfrm>
            <a:off x="10600512" y="2811822"/>
            <a:ext cx="694419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Saw the wood - pretend to saw a large piece of wood </a:t>
            </a:r>
          </a:p>
        </p:txBody>
      </p:sp>
      <p:sp>
        <p:nvSpPr>
          <p:cNvPr id="13" name="TextBox 13"/>
          <p:cNvSpPr txBox="1"/>
          <p:nvPr/>
        </p:nvSpPr>
        <p:spPr>
          <a:xfrm>
            <a:off x="10600512" y="4251027"/>
            <a:ext cx="694419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Feed the chickens - pretend you are feeding some chickens at a farm </a:t>
            </a:r>
          </a:p>
        </p:txBody>
      </p:sp>
      <p:sp>
        <p:nvSpPr>
          <p:cNvPr id="14" name="TextBox 14"/>
          <p:cNvSpPr txBox="1"/>
          <p:nvPr/>
        </p:nvSpPr>
        <p:spPr>
          <a:xfrm>
            <a:off x="10600512" y="5567597"/>
            <a:ext cx="694419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Brush the floor - pretend to brush the floor </a:t>
            </a:r>
          </a:p>
        </p:txBody>
      </p:sp>
      <p:sp>
        <p:nvSpPr>
          <p:cNvPr id="15" name="TextBox 15"/>
          <p:cNvSpPr txBox="1"/>
          <p:nvPr/>
        </p:nvSpPr>
        <p:spPr>
          <a:xfrm>
            <a:off x="10600512" y="6845300"/>
            <a:ext cx="694419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Drive the car - pretend to drive your favourite car</a:t>
            </a:r>
          </a:p>
        </p:txBody>
      </p:sp>
      <p:sp>
        <p:nvSpPr>
          <p:cNvPr id="16" name="TextBox 16"/>
          <p:cNvSpPr txBox="1"/>
          <p:nvPr/>
        </p:nvSpPr>
        <p:spPr>
          <a:xfrm>
            <a:off x="10600512" y="8323029"/>
            <a:ext cx="5589337"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Play an instrument - play your favourite instrument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5"/>
            <a:stretch>
              <a:fillRect/>
            </a:stretch>
          </a:blipFill>
        </p:spPr>
        <p:txBody>
          <a:bodyPr/>
          <a:lstStyle/>
          <a:p>
            <a:endParaRPr lang="en-GB"/>
          </a:p>
        </p:txBody>
      </p:sp>
      <p:sp>
        <p:nvSpPr>
          <p:cNvPr id="3" name="Freeform 3"/>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 name="Freeform 4"/>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8"/>
            <a:stretch>
              <a:fillRect/>
            </a:stretch>
          </a:blipFill>
        </p:spPr>
        <p:txBody>
          <a:bodyPr/>
          <a:lstStyle/>
          <a:p>
            <a:endParaRPr lang="en-GB"/>
          </a:p>
        </p:txBody>
      </p:sp>
      <p:pic>
        <p:nvPicPr>
          <p:cNvPr id="5" name="Picture 5">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rcRect l="25239" t="16337" r="27461" b="140"/>
          <a:stretch>
            <a:fillRect/>
          </a:stretch>
        </p:blipFill>
        <p:spPr>
          <a:xfrm>
            <a:off x="4840977" y="1738713"/>
            <a:ext cx="8606046" cy="854828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11350" y="2457419"/>
            <a:ext cx="3021051" cy="9241542"/>
            <a:chOff x="0" y="0"/>
            <a:chExt cx="541338" cy="1655980"/>
          </a:xfrm>
        </p:grpSpPr>
        <p:sp>
          <p:nvSpPr>
            <p:cNvPr id="3" name="Freeform 3"/>
            <p:cNvSpPr/>
            <p:nvPr/>
          </p:nvSpPr>
          <p:spPr>
            <a:xfrm>
              <a:off x="0" y="0"/>
              <a:ext cx="541338" cy="1655980"/>
            </a:xfrm>
            <a:custGeom>
              <a:avLst/>
              <a:gdLst/>
              <a:ahLst/>
              <a:cxnLst/>
              <a:rect l="l" t="t" r="r" b="b"/>
              <a:pathLst>
                <a:path w="541338" h="1655980">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7231"/>
                  </a:cubicBezTo>
                  <a:lnTo>
                    <a:pt x="541338" y="1655980"/>
                  </a:lnTo>
                  <a:lnTo>
                    <a:pt x="0" y="1655980"/>
                  </a:lnTo>
                  <a:lnTo>
                    <a:pt x="0" y="348203"/>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614705"/>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229871" y="5821741"/>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263084" y="7106765"/>
            <a:ext cx="967427" cy="967427"/>
          </a:xfrm>
          <a:custGeom>
            <a:avLst/>
            <a:gdLst/>
            <a:ahLst/>
            <a:cxnLst/>
            <a:rect l="l" t="t" r="r" b="b"/>
            <a:pathLst>
              <a:path w="967427" h="967427">
                <a:moveTo>
                  <a:pt x="0" y="0"/>
                </a:moveTo>
                <a:lnTo>
                  <a:pt x="967427" y="0"/>
                </a:lnTo>
                <a:lnTo>
                  <a:pt x="967427" y="967427"/>
                </a:lnTo>
                <a:lnTo>
                  <a:pt x="0" y="967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6"/>
            <a:stretch>
              <a:fillRect/>
            </a:stretch>
          </a:blipFill>
        </p:spPr>
        <p:txBody>
          <a:bodyPr/>
          <a:lstStyle/>
          <a:p>
            <a:endParaRPr lang="en-GB"/>
          </a:p>
        </p:txBody>
      </p:sp>
      <p:sp>
        <p:nvSpPr>
          <p:cNvPr id="8" name="TextBox 8"/>
          <p:cNvSpPr txBox="1"/>
          <p:nvPr/>
        </p:nvSpPr>
        <p:spPr>
          <a:xfrm>
            <a:off x="631462" y="2219252"/>
            <a:ext cx="17005168" cy="1951987"/>
          </a:xfrm>
          <a:prstGeom prst="rect">
            <a:avLst/>
          </a:prstGeom>
        </p:spPr>
        <p:txBody>
          <a:bodyPr lIns="0" tIns="0" rIns="0" bIns="0" rtlCol="0" anchor="t">
            <a:spAutoFit/>
          </a:bodyPr>
          <a:lstStyle/>
          <a:p>
            <a:pPr algn="ctr">
              <a:lnSpc>
                <a:spcPts val="15260"/>
              </a:lnSpc>
              <a:spcBef>
                <a:spcPct val="0"/>
              </a:spcBef>
            </a:pPr>
            <a:r>
              <a:rPr lang="en-US" sz="10900">
                <a:solidFill>
                  <a:srgbClr val="E41B13"/>
                </a:solidFill>
                <a:latin typeface="Omnes Bold"/>
                <a:ea typeface="Omnes Bold"/>
                <a:cs typeface="Omnes Bold"/>
                <a:sym typeface="Omnes Bold"/>
              </a:rPr>
              <a:t>Key Stage 2</a:t>
            </a:r>
          </a:p>
        </p:txBody>
      </p:sp>
      <p:sp>
        <p:nvSpPr>
          <p:cNvPr id="9" name="TextBox 9"/>
          <p:cNvSpPr txBox="1"/>
          <p:nvPr/>
        </p:nvSpPr>
        <p:spPr>
          <a:xfrm>
            <a:off x="1575998" y="5995676"/>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10" name="TextBox 10"/>
          <p:cNvSpPr txBox="1"/>
          <p:nvPr/>
        </p:nvSpPr>
        <p:spPr>
          <a:xfrm>
            <a:off x="1558198" y="7212336"/>
            <a:ext cx="2369225" cy="6515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Resources :</a:t>
            </a:r>
          </a:p>
        </p:txBody>
      </p:sp>
      <p:sp>
        <p:nvSpPr>
          <p:cNvPr id="11" name="Freeform 11"/>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12" name="TextBox 12"/>
          <p:cNvSpPr txBox="1"/>
          <p:nvPr/>
        </p:nvSpPr>
        <p:spPr>
          <a:xfrm>
            <a:off x="2909201" y="5995676"/>
            <a:ext cx="2036445"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5 minutes</a:t>
            </a:r>
          </a:p>
        </p:txBody>
      </p:sp>
      <p:sp>
        <p:nvSpPr>
          <p:cNvPr id="13" name="TextBox 13"/>
          <p:cNvSpPr txBox="1"/>
          <p:nvPr/>
        </p:nvSpPr>
        <p:spPr>
          <a:xfrm>
            <a:off x="4103933" y="7212336"/>
            <a:ext cx="2221111"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stopwatch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8836577" y="1281156"/>
            <a:ext cx="1277704" cy="1277704"/>
          </a:xfrm>
          <a:custGeom>
            <a:avLst/>
            <a:gdLst/>
            <a:ahLst/>
            <a:cxnLst/>
            <a:rect l="l" t="t" r="r" b="b"/>
            <a:pathLst>
              <a:path w="1277704" h="1277704">
                <a:moveTo>
                  <a:pt x="0" y="0"/>
                </a:moveTo>
                <a:lnTo>
                  <a:pt x="1277703" y="0"/>
                </a:lnTo>
                <a:lnTo>
                  <a:pt x="1277703" y="1277703"/>
                </a:lnTo>
                <a:lnTo>
                  <a:pt x="0" y="12777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8836577" y="2707598"/>
            <a:ext cx="1277704" cy="1277704"/>
          </a:xfrm>
          <a:custGeom>
            <a:avLst/>
            <a:gdLst/>
            <a:ahLst/>
            <a:cxnLst/>
            <a:rect l="l" t="t" r="r" b="b"/>
            <a:pathLst>
              <a:path w="1277704" h="1277704">
                <a:moveTo>
                  <a:pt x="0" y="0"/>
                </a:moveTo>
                <a:lnTo>
                  <a:pt x="1277703" y="0"/>
                </a:lnTo>
                <a:lnTo>
                  <a:pt x="1277703" y="1277703"/>
                </a:lnTo>
                <a:lnTo>
                  <a:pt x="0" y="12777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8836577" y="4185118"/>
            <a:ext cx="1277704" cy="1277704"/>
          </a:xfrm>
          <a:custGeom>
            <a:avLst/>
            <a:gdLst/>
            <a:ahLst/>
            <a:cxnLst/>
            <a:rect l="l" t="t" r="r" b="b"/>
            <a:pathLst>
              <a:path w="1277704" h="1277704">
                <a:moveTo>
                  <a:pt x="0" y="0"/>
                </a:moveTo>
                <a:lnTo>
                  <a:pt x="1277703" y="0"/>
                </a:lnTo>
                <a:lnTo>
                  <a:pt x="1277703" y="1277704"/>
                </a:lnTo>
                <a:lnTo>
                  <a:pt x="0" y="12777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a:off x="8836577" y="5662847"/>
            <a:ext cx="1277704" cy="1277704"/>
          </a:xfrm>
          <a:custGeom>
            <a:avLst/>
            <a:gdLst/>
            <a:ahLst/>
            <a:cxnLst/>
            <a:rect l="l" t="t" r="r" b="b"/>
            <a:pathLst>
              <a:path w="1277704" h="1277704">
                <a:moveTo>
                  <a:pt x="0" y="0"/>
                </a:moveTo>
                <a:lnTo>
                  <a:pt x="1277703" y="0"/>
                </a:lnTo>
                <a:lnTo>
                  <a:pt x="1277703" y="1277703"/>
                </a:lnTo>
                <a:lnTo>
                  <a:pt x="0" y="12777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a:off x="8836577" y="7140575"/>
            <a:ext cx="1277704" cy="1277704"/>
          </a:xfrm>
          <a:custGeom>
            <a:avLst/>
            <a:gdLst/>
            <a:ahLst/>
            <a:cxnLst/>
            <a:rect l="l" t="t" r="r" b="b"/>
            <a:pathLst>
              <a:path w="1277704" h="1277704">
                <a:moveTo>
                  <a:pt x="0" y="0"/>
                </a:moveTo>
                <a:lnTo>
                  <a:pt x="1277703" y="0"/>
                </a:lnTo>
                <a:lnTo>
                  <a:pt x="1277703" y="1277704"/>
                </a:lnTo>
                <a:lnTo>
                  <a:pt x="0" y="127770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Freeform 9"/>
          <p:cNvSpPr/>
          <p:nvPr/>
        </p:nvSpPr>
        <p:spPr>
          <a:xfrm>
            <a:off x="8836577" y="8618304"/>
            <a:ext cx="1277704" cy="1277704"/>
          </a:xfrm>
          <a:custGeom>
            <a:avLst/>
            <a:gdLst/>
            <a:ahLst/>
            <a:cxnLst/>
            <a:rect l="l" t="t" r="r" b="b"/>
            <a:pathLst>
              <a:path w="1277704" h="1277704">
                <a:moveTo>
                  <a:pt x="0" y="0"/>
                </a:moveTo>
                <a:lnTo>
                  <a:pt x="1277703" y="0"/>
                </a:lnTo>
                <a:lnTo>
                  <a:pt x="1277703" y="1277704"/>
                </a:lnTo>
                <a:lnTo>
                  <a:pt x="0" y="127770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0" name="TextBox 10"/>
          <p:cNvSpPr txBox="1"/>
          <p:nvPr/>
        </p:nvSpPr>
        <p:spPr>
          <a:xfrm>
            <a:off x="188213" y="1032426"/>
            <a:ext cx="7251919" cy="8727440"/>
          </a:xfrm>
          <a:prstGeom prst="rect">
            <a:avLst/>
          </a:prstGeom>
        </p:spPr>
        <p:txBody>
          <a:bodyPr lIns="0" tIns="0" rIns="0" bIns="0" rtlCol="0" anchor="t">
            <a:spAutoFit/>
          </a:bodyPr>
          <a:lstStyle/>
          <a:p>
            <a:pPr algn="ctr">
              <a:lnSpc>
                <a:spcPts val="6579"/>
              </a:lnSpc>
            </a:pPr>
            <a:r>
              <a:rPr lang="en-US" sz="4699">
                <a:solidFill>
                  <a:srgbClr val="000000"/>
                </a:solidFill>
                <a:latin typeface="Omnes Semibold"/>
                <a:ea typeface="Omnes Semibold"/>
                <a:cs typeface="Omnes Semibold"/>
                <a:sym typeface="Omnes Semibold"/>
              </a:rPr>
              <a:t>​</a:t>
            </a:r>
          </a:p>
          <a:p>
            <a:pPr marL="798834" lvl="1" indent="-399417" algn="l">
              <a:lnSpc>
                <a:spcPts val="5180"/>
              </a:lnSpc>
              <a:buAutoNum type="arabicPeriod"/>
            </a:pPr>
            <a:r>
              <a:rPr lang="en-US" sz="3700">
                <a:solidFill>
                  <a:srgbClr val="000000"/>
                </a:solidFill>
                <a:latin typeface="Omnes Regular"/>
                <a:ea typeface="Omnes Regular"/>
                <a:cs typeface="Omnes Regular"/>
                <a:sym typeface="Omnes Regular"/>
              </a:rPr>
              <a:t>Select ‘Start slideshow from beginning’ ​</a:t>
            </a:r>
          </a:p>
          <a:p>
            <a:pPr marL="798834" lvl="1" indent="-399417" algn="l">
              <a:lnSpc>
                <a:spcPts val="5180"/>
              </a:lnSpc>
              <a:buAutoNum type="arabicPeriod"/>
            </a:pPr>
            <a:r>
              <a:rPr lang="en-US" sz="3700">
                <a:solidFill>
                  <a:srgbClr val="000000"/>
                </a:solidFill>
                <a:latin typeface="Omnes Regular"/>
                <a:ea typeface="Omnes Regular"/>
                <a:cs typeface="Omnes Regular"/>
                <a:sym typeface="Omnes Regular"/>
              </a:rPr>
              <a:t>Click on the dice to press play, then click again to stop. (Note: the dice is a looping video so you can start and stop as many times as you like). ​</a:t>
            </a:r>
          </a:p>
          <a:p>
            <a:pPr marL="798834" lvl="1" indent="-399417" algn="l">
              <a:lnSpc>
                <a:spcPts val="5180"/>
              </a:lnSpc>
              <a:buAutoNum type="arabicPeriod"/>
            </a:pPr>
            <a:r>
              <a:rPr lang="en-US" sz="3700">
                <a:solidFill>
                  <a:srgbClr val="000000"/>
                </a:solidFill>
                <a:latin typeface="Omnes Regular"/>
                <a:ea typeface="Omnes Regular"/>
                <a:cs typeface="Omnes Regular"/>
                <a:sym typeface="Omnes Regular"/>
              </a:rPr>
              <a:t>Guide pupils through the movements </a:t>
            </a:r>
          </a:p>
          <a:p>
            <a:pPr algn="ctr">
              <a:lnSpc>
                <a:spcPts val="7839"/>
              </a:lnSpc>
            </a:pPr>
            <a:endParaRPr lang="en-US" sz="3700">
              <a:solidFill>
                <a:srgbClr val="000000"/>
              </a:solidFill>
              <a:latin typeface="Omnes Regular"/>
              <a:ea typeface="Omnes Regular"/>
              <a:cs typeface="Omnes Regular"/>
              <a:sym typeface="Omnes Regular"/>
            </a:endParaRPr>
          </a:p>
          <a:p>
            <a:pPr algn="ctr">
              <a:lnSpc>
                <a:spcPts val="7839"/>
              </a:lnSpc>
              <a:spcBef>
                <a:spcPct val="0"/>
              </a:spcBef>
            </a:pPr>
            <a:endParaRPr lang="en-US" sz="3700">
              <a:solidFill>
                <a:srgbClr val="000000"/>
              </a:solidFill>
              <a:latin typeface="Omnes Regular"/>
              <a:ea typeface="Omnes Regular"/>
              <a:cs typeface="Omnes Regular"/>
              <a:sym typeface="Omnes Regular"/>
            </a:endParaRPr>
          </a:p>
        </p:txBody>
      </p:sp>
      <p:sp>
        <p:nvSpPr>
          <p:cNvPr id="11" name="TextBox 11"/>
          <p:cNvSpPr txBox="1"/>
          <p:nvPr/>
        </p:nvSpPr>
        <p:spPr>
          <a:xfrm>
            <a:off x="10600512" y="1385380"/>
            <a:ext cx="731491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Hoist the sail - pull the heavy rope towards you to open the sail on your ship </a:t>
            </a:r>
          </a:p>
        </p:txBody>
      </p:sp>
      <p:sp>
        <p:nvSpPr>
          <p:cNvPr id="12" name="TextBox 12"/>
          <p:cNvSpPr txBox="1"/>
          <p:nvPr/>
        </p:nvSpPr>
        <p:spPr>
          <a:xfrm>
            <a:off x="10600512" y="2811822"/>
            <a:ext cx="694419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Clear the way - move branches and step over rocks in the forest </a:t>
            </a:r>
          </a:p>
        </p:txBody>
      </p:sp>
      <p:sp>
        <p:nvSpPr>
          <p:cNvPr id="13" name="TextBox 13"/>
          <p:cNvSpPr txBox="1"/>
          <p:nvPr/>
        </p:nvSpPr>
        <p:spPr>
          <a:xfrm>
            <a:off x="10600512" y="4251027"/>
            <a:ext cx="694419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Row the boat - use your paddle side to side to get down the river</a:t>
            </a:r>
          </a:p>
        </p:txBody>
      </p:sp>
      <p:sp>
        <p:nvSpPr>
          <p:cNvPr id="14" name="TextBox 14"/>
          <p:cNvSpPr txBox="1"/>
          <p:nvPr/>
        </p:nvSpPr>
        <p:spPr>
          <a:xfrm>
            <a:off x="10600512" y="5567597"/>
            <a:ext cx="694419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Lift the box - squat down lift the box and put it on the shelf above you</a:t>
            </a:r>
          </a:p>
        </p:txBody>
      </p:sp>
      <p:sp>
        <p:nvSpPr>
          <p:cNvPr id="15" name="TextBox 15"/>
          <p:cNvSpPr txBox="1"/>
          <p:nvPr/>
        </p:nvSpPr>
        <p:spPr>
          <a:xfrm>
            <a:off x="10600512" y="6945313"/>
            <a:ext cx="7314919"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Go skiing - hop side to side on one leg dodging people down the slope</a:t>
            </a:r>
          </a:p>
        </p:txBody>
      </p:sp>
      <p:sp>
        <p:nvSpPr>
          <p:cNvPr id="16" name="TextBox 16"/>
          <p:cNvSpPr txBox="1"/>
          <p:nvPr/>
        </p:nvSpPr>
        <p:spPr>
          <a:xfrm>
            <a:off x="10600512" y="8323029"/>
            <a:ext cx="5589337" cy="1173479"/>
          </a:xfrm>
          <a:prstGeom prst="rect">
            <a:avLst/>
          </a:prstGeom>
        </p:spPr>
        <p:txBody>
          <a:bodyPr lIns="0" tIns="0" rIns="0" bIns="0" rtlCol="0" anchor="t">
            <a:spAutoFit/>
          </a:bodyPr>
          <a:lstStyle/>
          <a:p>
            <a:pPr algn="l">
              <a:lnSpc>
                <a:spcPts val="4620"/>
              </a:lnSpc>
              <a:spcBef>
                <a:spcPct val="0"/>
              </a:spcBef>
            </a:pPr>
            <a:r>
              <a:rPr lang="en-US" sz="3300">
                <a:solidFill>
                  <a:srgbClr val="000000"/>
                </a:solidFill>
                <a:latin typeface="Omnes Regular"/>
                <a:ea typeface="Omnes Regular"/>
                <a:cs typeface="Omnes Regular"/>
                <a:sym typeface="Omnes Regular"/>
              </a:rPr>
              <a:t>Play an instrument - play your favourite instrument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5"/>
            <a:stretch>
              <a:fillRect/>
            </a:stretch>
          </a:blipFill>
        </p:spPr>
        <p:txBody>
          <a:bodyPr/>
          <a:lstStyle/>
          <a:p>
            <a:endParaRPr lang="en-GB"/>
          </a:p>
        </p:txBody>
      </p:sp>
      <p:sp>
        <p:nvSpPr>
          <p:cNvPr id="3" name="Freeform 3"/>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 name="Freeform 4"/>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8"/>
            <a:stretch>
              <a:fillRect/>
            </a:stretch>
          </a:blipFill>
        </p:spPr>
        <p:txBody>
          <a:bodyPr/>
          <a:lstStyle/>
          <a:p>
            <a:endParaRPr lang="en-GB"/>
          </a:p>
        </p:txBody>
      </p:sp>
      <p:pic>
        <p:nvPicPr>
          <p:cNvPr id="5" name="Picture 5">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9"/>
          <a:srcRect l="29207" t="14644" r="29683" b="4937"/>
          <a:stretch>
            <a:fillRect/>
          </a:stretch>
        </p:blipFill>
        <p:spPr>
          <a:xfrm>
            <a:off x="5363458" y="1439756"/>
            <a:ext cx="7561083" cy="832011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Props1.xml><?xml version="1.0" encoding="utf-8"?>
<ds:datastoreItem xmlns:ds="http://schemas.openxmlformats.org/officeDocument/2006/customXml" ds:itemID="{71982A84-B898-4D62-9A5E-3479AFA939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9846E0-C7D0-4A06-92C8-400CC5C18AB0}">
  <ds:schemaRefs>
    <ds:schemaRef ds:uri="http://schemas.microsoft.com/sharepoint/v3/contenttype/forms"/>
  </ds:schemaRefs>
</ds:datastoreItem>
</file>

<file path=customXml/itemProps3.xml><?xml version="1.0" encoding="utf-8"?>
<ds:datastoreItem xmlns:ds="http://schemas.openxmlformats.org/officeDocument/2006/customXml" ds:itemID="{CEC2E270-01C8-45D6-BBC3-987794400A05}">
  <ds:schemaRefs>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c8c3aaa0-0762-42cb-a2a7-6988fc82b466"/>
    <ds:schemaRef ds:uri="http://purl.org/dc/terms/"/>
    <ds:schemaRef ds:uri="http://schemas.openxmlformats.org/package/2006/metadata/core-properties"/>
    <ds:schemaRef ds:uri="8eb830d9-311e-48e7-bd78-c201a7dce4d8"/>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479</Words>
  <Application>Microsoft Office PowerPoint</Application>
  <PresentationFormat>Custom</PresentationFormat>
  <Paragraphs>46</Paragraphs>
  <Slides>8</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Omnes Semibold</vt:lpstr>
      <vt:lpstr>Arial</vt:lpstr>
      <vt:lpstr>Omnes Bold</vt:lpstr>
      <vt:lpstr>Calibri</vt:lpstr>
      <vt:lpstr>Omnes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Dancing Dice PowerPoint</dc:title>
  <cp:lastModifiedBy>Rakia Alouane</cp:lastModifiedBy>
  <cp:revision>1</cp:revision>
  <dcterms:created xsi:type="dcterms:W3CDTF">2006-08-16T00:00:00Z</dcterms:created>
  <dcterms:modified xsi:type="dcterms:W3CDTF">2025-07-17T11:44:50Z</dcterms:modified>
  <dc:identifier>DAGPIkeYiD0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