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8288000" cy="10287000"/>
  <p:notesSz cx="6858000" cy="9144000"/>
  <p:embeddedFontLst>
    <p:embeddedFont>
      <p:font typeface="Omnes Bold" panose="020B0604020202020204" charset="0"/>
      <p:regular r:id="rId22"/>
    </p:embeddedFont>
    <p:embeddedFont>
      <p:font typeface="Omnes Regular" panose="020B0604020202020204" charset="0"/>
      <p:regular r:id="rId23"/>
    </p:embeddedFont>
    <p:embeddedFont>
      <p:font typeface="Omnes Semi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4693CABE-E423-422D-A95E-C1F8A26D4689}"/>
    <pc:docChg chg="modSld">
      <pc:chgData name="Rakia Alouane" userId="8d2e934c-cacf-4c8b-9bc3-dcd6b732f5d3" providerId="ADAL" clId="{4693CABE-E423-422D-A95E-C1F8A26D4689}" dt="2025-07-17T13:45:38.499" v="0" actId="14100"/>
      <pc:docMkLst>
        <pc:docMk/>
      </pc:docMkLst>
      <pc:sldChg chg="modSp mod">
        <pc:chgData name="Rakia Alouane" userId="8d2e934c-cacf-4c8b-9bc3-dcd6b732f5d3" providerId="ADAL" clId="{4693CABE-E423-422D-A95E-C1F8A26D4689}" dt="2025-07-17T13:45:38.499" v="0" actId="14100"/>
        <pc:sldMkLst>
          <pc:docMk/>
          <pc:sldMk cId="0" sldId="271"/>
        </pc:sldMkLst>
        <pc:spChg chg="mod">
          <ac:chgData name="Rakia Alouane" userId="8d2e934c-cacf-4c8b-9bc3-dcd6b732f5d3" providerId="ADAL" clId="{4693CABE-E423-422D-A95E-C1F8A26D4689}" dt="2025-07-17T13:45:38.499" v="0" actId="14100"/>
          <ac:spMkLst>
            <pc:docMk/>
            <pc:sldMk cId="0" sldId="271"/>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8.sv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sv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2280564" y="5643272"/>
            <a:ext cx="3909284" cy="4116595"/>
          </a:xfrm>
          <a:custGeom>
            <a:avLst/>
            <a:gdLst/>
            <a:ahLst/>
            <a:cxnLst/>
            <a:rect l="l" t="t" r="r" b="b"/>
            <a:pathLst>
              <a:path w="3909284" h="4116595">
                <a:moveTo>
                  <a:pt x="0" y="0"/>
                </a:moveTo>
                <a:lnTo>
                  <a:pt x="3909285" y="0"/>
                </a:lnTo>
                <a:lnTo>
                  <a:pt x="3909285" y="4116595"/>
                </a:lnTo>
                <a:lnTo>
                  <a:pt x="0" y="4116595"/>
                </a:lnTo>
                <a:lnTo>
                  <a:pt x="0" y="0"/>
                </a:lnTo>
                <a:close/>
              </a:path>
            </a:pathLst>
          </a:custGeom>
          <a:blipFill>
            <a:blip r:embed="rId4"/>
            <a:stretch>
              <a:fillRect/>
            </a:stretch>
          </a:blipFill>
        </p:spPr>
        <p:txBody>
          <a:bodyPr/>
          <a:lstStyle/>
          <a:p>
            <a:endParaRPr lang="en-GB"/>
          </a:p>
        </p:txBody>
      </p:sp>
      <p:sp>
        <p:nvSpPr>
          <p:cNvPr id="4" name="Freeform 4"/>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6" name="Freeform 6"/>
          <p:cNvSpPr/>
          <p:nvPr/>
        </p:nvSpPr>
        <p:spPr>
          <a:xfrm rot="-426277">
            <a:off x="348157" y="2885458"/>
            <a:ext cx="2071469" cy="2131141"/>
          </a:xfrm>
          <a:custGeom>
            <a:avLst/>
            <a:gdLst/>
            <a:ahLst/>
            <a:cxnLst/>
            <a:rect l="l" t="t" r="r" b="b"/>
            <a:pathLst>
              <a:path w="2071469" h="2131141">
                <a:moveTo>
                  <a:pt x="0" y="0"/>
                </a:moveTo>
                <a:lnTo>
                  <a:pt x="2071469" y="0"/>
                </a:lnTo>
                <a:lnTo>
                  <a:pt x="2071469" y="2131141"/>
                </a:lnTo>
                <a:lnTo>
                  <a:pt x="0" y="2131141"/>
                </a:lnTo>
                <a:lnTo>
                  <a:pt x="0" y="0"/>
                </a:lnTo>
                <a:close/>
              </a:path>
            </a:pathLst>
          </a:custGeom>
          <a:blipFill>
            <a:blip r:embed="rId8"/>
            <a:stretch>
              <a:fillRect/>
            </a:stretch>
          </a:blipFill>
        </p:spPr>
        <p:txBody>
          <a:bodyPr/>
          <a:lstStyle/>
          <a:p>
            <a:endParaRPr lang="en-GB"/>
          </a:p>
        </p:txBody>
      </p:sp>
      <p:sp>
        <p:nvSpPr>
          <p:cNvPr id="7" name="Freeform 7"/>
          <p:cNvSpPr/>
          <p:nvPr/>
        </p:nvSpPr>
        <p:spPr>
          <a:xfrm rot="195294" flipH="1">
            <a:off x="13236746" y="4855510"/>
            <a:ext cx="2319661" cy="1868294"/>
          </a:xfrm>
          <a:custGeom>
            <a:avLst/>
            <a:gdLst/>
            <a:ahLst/>
            <a:cxnLst/>
            <a:rect l="l" t="t" r="r" b="b"/>
            <a:pathLst>
              <a:path w="2319661" h="1868294">
                <a:moveTo>
                  <a:pt x="2319662" y="0"/>
                </a:moveTo>
                <a:lnTo>
                  <a:pt x="0" y="0"/>
                </a:lnTo>
                <a:lnTo>
                  <a:pt x="0" y="1868294"/>
                </a:lnTo>
                <a:lnTo>
                  <a:pt x="2319662" y="1868294"/>
                </a:lnTo>
                <a:lnTo>
                  <a:pt x="231966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TextBox 8"/>
          <p:cNvSpPr txBox="1"/>
          <p:nvPr/>
        </p:nvSpPr>
        <p:spPr>
          <a:xfrm>
            <a:off x="1574318" y="4867275"/>
            <a:ext cx="10631667" cy="1793876"/>
          </a:xfrm>
          <a:prstGeom prst="rect">
            <a:avLst/>
          </a:prstGeom>
        </p:spPr>
        <p:txBody>
          <a:bodyPr lIns="0" tIns="0" rIns="0" bIns="0" rtlCol="0" anchor="t">
            <a:spAutoFit/>
          </a:bodyPr>
          <a:lstStyle/>
          <a:p>
            <a:pPr algn="ctr">
              <a:lnSpc>
                <a:spcPts val="13999"/>
              </a:lnSpc>
              <a:spcBef>
                <a:spcPct val="0"/>
              </a:spcBef>
            </a:pPr>
            <a:r>
              <a:rPr lang="en-US" sz="9999">
                <a:solidFill>
                  <a:srgbClr val="E41B13"/>
                </a:solidFill>
                <a:latin typeface="Omnes Bold"/>
                <a:ea typeface="Omnes Bold"/>
                <a:cs typeface="Omnes Bold"/>
                <a:sym typeface="Omnes Bold"/>
              </a:rPr>
              <a:t>Sporty Snowman</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p:cNvSpPr/>
          <p:nvPr/>
        </p:nvSpPr>
        <p:spPr>
          <a:xfrm>
            <a:off x="12205985" y="1182398"/>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41071"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5046589" y="2275185"/>
            <a:ext cx="1635323"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W</a:t>
            </a:r>
          </a:p>
        </p:txBody>
      </p:sp>
      <p:sp>
        <p:nvSpPr>
          <p:cNvPr id="8" name="TextBox 8"/>
          <p:cNvSpPr txBox="1"/>
          <p:nvPr/>
        </p:nvSpPr>
        <p:spPr>
          <a:xfrm>
            <a:off x="7060103" y="2606030"/>
            <a:ext cx="4757738"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 Stretch</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12" name="Picture 12"/>
          <p:cNvPicPr>
            <a:picLocks noChangeAspect="1"/>
          </p:cNvPicPr>
          <p:nvPr/>
        </p:nvPicPr>
        <p:blipFill>
          <a:blip r:embed="rId6"/>
          <a:srcRect t="2802" b="36995"/>
          <a:stretch>
            <a:fillRect/>
          </a:stretch>
        </p:blipFill>
        <p:spPr>
          <a:xfrm>
            <a:off x="7060103" y="4214911"/>
            <a:ext cx="4629150" cy="4954361"/>
          </a:xfrm>
          <a:prstGeom prst="rect">
            <a:avLst/>
          </a:prstGeom>
        </p:spPr>
      </p:pic>
      <p:sp>
        <p:nvSpPr>
          <p:cNvPr id="13" name="TextBox 13"/>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9"/>
          <p:cNvPicPr>
            <a:picLocks noChangeAspect="1"/>
          </p:cNvPicPr>
          <p:nvPr/>
        </p:nvPicPr>
        <p:blipFill>
          <a:blip r:embed="rId9"/>
          <a:srcRect/>
          <a:stretch>
            <a:fillRect/>
          </a:stretch>
        </p:blipFill>
        <p:spPr>
          <a:xfrm>
            <a:off x="5325648" y="4406567"/>
            <a:ext cx="7315200" cy="4114800"/>
          </a:xfrm>
          <a:prstGeom prst="rect">
            <a:avLst/>
          </a:prstGeom>
        </p:spPr>
      </p:pic>
      <p:sp>
        <p:nvSpPr>
          <p:cNvPr id="10" name="TextBox 10"/>
          <p:cNvSpPr txBox="1"/>
          <p:nvPr/>
        </p:nvSpPr>
        <p:spPr>
          <a:xfrm>
            <a:off x="7220661" y="2596505"/>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2352" y="4505108"/>
            <a:ext cx="10443296" cy="4945264"/>
            <a:chOff x="0" y="0"/>
            <a:chExt cx="2750498" cy="1302456"/>
          </a:xfrm>
        </p:grpSpPr>
        <p:sp>
          <p:nvSpPr>
            <p:cNvPr id="3" name="Freeform 3"/>
            <p:cNvSpPr/>
            <p:nvPr/>
          </p:nvSpPr>
          <p:spPr>
            <a:xfrm>
              <a:off x="0" y="0"/>
              <a:ext cx="2750498" cy="1302456"/>
            </a:xfrm>
            <a:custGeom>
              <a:avLst/>
              <a:gdLst/>
              <a:ahLst/>
              <a:cxnLst/>
              <a:rect l="l" t="t" r="r" b="b"/>
              <a:pathLst>
                <a:path w="2750498" h="1302456">
                  <a:moveTo>
                    <a:pt x="0" y="0"/>
                  </a:moveTo>
                  <a:lnTo>
                    <a:pt x="2750498" y="0"/>
                  </a:lnTo>
                  <a:lnTo>
                    <a:pt x="2750498" y="1302456"/>
                  </a:lnTo>
                  <a:lnTo>
                    <a:pt x="0" y="1302456"/>
                  </a:lnTo>
                  <a:close/>
                </a:path>
              </a:pathLst>
            </a:custGeom>
            <a:solidFill>
              <a:srgbClr val="E41B13"/>
            </a:solidFill>
          </p:spPr>
          <p:txBody>
            <a:bodyPr/>
            <a:lstStyle/>
            <a:p>
              <a:endParaRPr lang="en-GB"/>
            </a:p>
          </p:txBody>
        </p:sp>
        <p:sp>
          <p:nvSpPr>
            <p:cNvPr id="4" name="TextBox 4"/>
            <p:cNvSpPr txBox="1"/>
            <p:nvPr/>
          </p:nvSpPr>
          <p:spPr>
            <a:xfrm>
              <a:off x="0" y="-57150"/>
              <a:ext cx="2750498" cy="135960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485904" y="2520305"/>
            <a:ext cx="1284327"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M</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l="7972" t="12314" b="6165"/>
          <a:stretch>
            <a:fillRect/>
          </a:stretch>
        </p:blipFill>
        <p:spPr>
          <a:xfrm>
            <a:off x="7423554" y="4574874"/>
            <a:ext cx="2974028" cy="4683426"/>
          </a:xfrm>
          <a:prstGeom prst="rect">
            <a:avLst/>
          </a:prstGeom>
        </p:spPr>
      </p:pic>
      <p:sp>
        <p:nvSpPr>
          <p:cNvPr id="12" name="TextBox 12"/>
          <p:cNvSpPr txBox="1"/>
          <p:nvPr/>
        </p:nvSpPr>
        <p:spPr>
          <a:xfrm>
            <a:off x="6770231" y="2949383"/>
            <a:ext cx="4713208" cy="1269975"/>
          </a:xfrm>
          <a:prstGeom prst="rect">
            <a:avLst/>
          </a:prstGeom>
        </p:spPr>
        <p:txBody>
          <a:bodyPr lIns="0" tIns="0" rIns="0" bIns="0" rtlCol="0" anchor="t">
            <a:spAutoFit/>
          </a:bodyPr>
          <a:lstStyle/>
          <a:p>
            <a:pPr algn="ctr">
              <a:lnSpc>
                <a:spcPts val="9801"/>
              </a:lnSpc>
              <a:spcBef>
                <a:spcPct val="0"/>
              </a:spcBef>
            </a:pPr>
            <a:r>
              <a:rPr lang="en-US" sz="7000">
                <a:solidFill>
                  <a:srgbClr val="000000"/>
                </a:solidFill>
                <a:latin typeface="Omnes Bold"/>
                <a:ea typeface="Omnes Bold"/>
                <a:cs typeface="Omnes Bold"/>
                <a:sym typeface="Omnes Bold"/>
              </a:rPr>
              <a:t>ove Merrily</a:t>
            </a:r>
          </a:p>
        </p:txBody>
      </p:sp>
      <p:sp>
        <p:nvSpPr>
          <p:cNvPr id="13" name="TextBox 13"/>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9"/>
          <p:cNvPicPr>
            <a:picLocks noChangeAspect="1"/>
          </p:cNvPicPr>
          <p:nvPr/>
        </p:nvPicPr>
        <p:blipFill>
          <a:blip r:embed="rId9"/>
          <a:srcRect/>
          <a:stretch>
            <a:fillRect/>
          </a:stretch>
        </p:blipFill>
        <p:spPr>
          <a:xfrm>
            <a:off x="5325648" y="4406567"/>
            <a:ext cx="7315200" cy="4114800"/>
          </a:xfrm>
          <a:prstGeom prst="rect">
            <a:avLst/>
          </a:prstGeom>
        </p:spPr>
      </p:pic>
      <p:sp>
        <p:nvSpPr>
          <p:cNvPr id="10" name="TextBox 10"/>
          <p:cNvSpPr txBox="1"/>
          <p:nvPr/>
        </p:nvSpPr>
        <p:spPr>
          <a:xfrm>
            <a:off x="7220661" y="2596505"/>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85508" y="4203887"/>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188925" y="2392034"/>
            <a:ext cx="1144667"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A</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20848" b="18778"/>
          <a:stretch>
            <a:fillRect/>
          </a:stretch>
        </p:blipFill>
        <p:spPr>
          <a:xfrm>
            <a:off x="7333592" y="4203887"/>
            <a:ext cx="4629150" cy="4968482"/>
          </a:xfrm>
          <a:prstGeom prst="rect">
            <a:avLst/>
          </a:prstGeom>
        </p:spPr>
      </p:pic>
      <p:sp>
        <p:nvSpPr>
          <p:cNvPr id="12" name="TextBox 12"/>
          <p:cNvSpPr txBox="1"/>
          <p:nvPr/>
        </p:nvSpPr>
        <p:spPr>
          <a:xfrm>
            <a:off x="7440502" y="2722879"/>
            <a:ext cx="5864066"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rm circles</a:t>
            </a:r>
          </a:p>
        </p:txBody>
      </p:sp>
      <p:sp>
        <p:nvSpPr>
          <p:cNvPr id="13" name="TextBox 13"/>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9"/>
          <p:cNvPicPr>
            <a:picLocks noChangeAspect="1"/>
          </p:cNvPicPr>
          <p:nvPr/>
        </p:nvPicPr>
        <p:blipFill>
          <a:blip r:embed="rId9"/>
          <a:srcRect/>
          <a:stretch>
            <a:fillRect/>
          </a:stretch>
        </p:blipFill>
        <p:spPr>
          <a:xfrm>
            <a:off x="5325648" y="4406567"/>
            <a:ext cx="7315200" cy="4114800"/>
          </a:xfrm>
          <a:prstGeom prst="rect">
            <a:avLst/>
          </a:prstGeom>
        </p:spPr>
      </p:pic>
      <p:sp>
        <p:nvSpPr>
          <p:cNvPr id="10" name="TextBox 10"/>
          <p:cNvSpPr txBox="1"/>
          <p:nvPr/>
        </p:nvSpPr>
        <p:spPr>
          <a:xfrm>
            <a:off x="7220661" y="2596505"/>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2701"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544298" y="2229484"/>
            <a:ext cx="1169551"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N</a:t>
            </a:r>
          </a:p>
        </p:txBody>
      </p:sp>
      <p:sp>
        <p:nvSpPr>
          <p:cNvPr id="8" name="TextBox 8"/>
          <p:cNvSpPr txBox="1"/>
          <p:nvPr/>
        </p:nvSpPr>
        <p:spPr>
          <a:xfrm>
            <a:off x="7713849" y="2560329"/>
            <a:ext cx="6535551" cy="1767830"/>
          </a:xfrm>
          <a:prstGeom prst="rect">
            <a:avLst/>
          </a:prstGeom>
        </p:spPr>
        <p:txBody>
          <a:bodyPr wrap="square" lIns="0" tIns="0" rIns="0" bIns="0" rtlCol="0" anchor="t">
            <a:spAutoFit/>
          </a:bodyPr>
          <a:lstStyle/>
          <a:p>
            <a:pPr algn="ctr">
              <a:lnSpc>
                <a:spcPts val="13860"/>
              </a:lnSpc>
              <a:spcBef>
                <a:spcPct val="0"/>
              </a:spcBef>
            </a:pPr>
            <a:r>
              <a:rPr lang="en-US" sz="9900" dirty="0" err="1">
                <a:solidFill>
                  <a:srgbClr val="000000"/>
                </a:solidFill>
                <a:latin typeface="Omnes Bold"/>
                <a:ea typeface="Omnes Bold"/>
                <a:cs typeface="Omnes Bold"/>
                <a:sym typeface="Omnes Bold"/>
              </a:rPr>
              <a:t>inja</a:t>
            </a:r>
            <a:r>
              <a:rPr lang="en-US" sz="9900" dirty="0">
                <a:solidFill>
                  <a:srgbClr val="000000"/>
                </a:solidFill>
                <a:latin typeface="Omnes Bold"/>
                <a:ea typeface="Omnes Bold"/>
                <a:cs typeface="Omnes Bold"/>
                <a:sym typeface="Omnes Bold"/>
              </a:rPr>
              <a:t> Jumps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l="11459" t="12314" b="9809"/>
          <a:stretch>
            <a:fillRect/>
          </a:stretch>
        </p:blipFill>
        <p:spPr>
          <a:xfrm>
            <a:off x="8356675" y="4214911"/>
            <a:ext cx="3240291" cy="5066687"/>
          </a:xfrm>
          <a:prstGeom prst="rect">
            <a:avLst/>
          </a:prstGeom>
        </p:spPr>
      </p:pic>
      <p:sp>
        <p:nvSpPr>
          <p:cNvPr id="13" name="TextBox 13"/>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a:off x="1129984" y="3938053"/>
            <a:ext cx="2480303" cy="1997677"/>
          </a:xfrm>
          <a:custGeom>
            <a:avLst/>
            <a:gdLst/>
            <a:ahLst/>
            <a:cxnLst/>
            <a:rect l="l" t="t" r="r" b="b"/>
            <a:pathLst>
              <a:path w="2480303" h="1997677">
                <a:moveTo>
                  <a:pt x="0" y="0"/>
                </a:moveTo>
                <a:lnTo>
                  <a:pt x="2480303" y="0"/>
                </a:lnTo>
                <a:lnTo>
                  <a:pt x="2480303" y="1997677"/>
                </a:lnTo>
                <a:lnTo>
                  <a:pt x="0" y="1997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4580761" y="4685870"/>
            <a:ext cx="13512418" cy="2375895"/>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If you noticed the first letter in each exercise appeared in a different colour.</a:t>
            </a:r>
          </a:p>
          <a:p>
            <a:pPr algn="ctr">
              <a:lnSpc>
                <a:spcPts val="6206"/>
              </a:lnSpc>
              <a:spcBef>
                <a:spcPct val="0"/>
              </a:spcBef>
            </a:pPr>
            <a:r>
              <a:rPr lang="en-US" sz="4433">
                <a:solidFill>
                  <a:srgbClr val="000000"/>
                </a:solidFill>
                <a:latin typeface="Omnes Bold"/>
                <a:ea typeface="Omnes Bold"/>
                <a:cs typeface="Omnes Bold"/>
                <a:sym typeface="Omnes Bold"/>
              </a:rPr>
              <a:t>This spells out.... </a:t>
            </a:r>
          </a:p>
        </p:txBody>
      </p:sp>
      <p:sp>
        <p:nvSpPr>
          <p:cNvPr id="8" name="TextBox 8"/>
          <p:cNvSpPr txBox="1"/>
          <p:nvPr/>
        </p:nvSpPr>
        <p:spPr>
          <a:xfrm>
            <a:off x="8058022" y="6927473"/>
            <a:ext cx="6828473" cy="1859920"/>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SNOWMAN</a:t>
            </a:r>
          </a:p>
        </p:txBody>
      </p:sp>
      <p:sp>
        <p:nvSpPr>
          <p:cNvPr id="9" name="TextBox 9"/>
          <p:cNvSpPr txBox="1"/>
          <p:nvPr/>
        </p:nvSpPr>
        <p:spPr>
          <a:xfrm>
            <a:off x="9938135" y="8765908"/>
            <a:ext cx="2797669" cy="799446"/>
          </a:xfrm>
          <a:prstGeom prst="rect">
            <a:avLst/>
          </a:prstGeom>
        </p:spPr>
        <p:txBody>
          <a:bodyPr lIns="0" tIns="0" rIns="0" bIns="0" rtlCol="0" anchor="t">
            <a:spAutoFit/>
          </a:bodyPr>
          <a:lstStyle/>
          <a:p>
            <a:pPr algn="ctr">
              <a:lnSpc>
                <a:spcPts val="6206"/>
              </a:lnSpc>
              <a:spcBef>
                <a:spcPct val="0"/>
              </a:spcBef>
            </a:pPr>
            <a:r>
              <a:rPr lang="en-US" sz="4433">
                <a:solidFill>
                  <a:srgbClr val="000000"/>
                </a:solidFill>
                <a:latin typeface="Omnes Bold"/>
                <a:ea typeface="Omnes Bold"/>
                <a:cs typeface="Omnes Bold"/>
                <a:sym typeface="Omnes Bold"/>
              </a:rPr>
              <a:t>Well done!</a:t>
            </a:r>
          </a:p>
        </p:txBody>
      </p:sp>
      <p:sp>
        <p:nvSpPr>
          <p:cNvPr id="10" name="Freeform 10"/>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6114016"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39426"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292148" y="8979138"/>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5268577"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5"/>
            <a:stretch>
              <a:fillRect/>
            </a:stretch>
          </a:blipFill>
        </p:spPr>
        <p:txBody>
          <a:bodyPr/>
          <a:lstStyle/>
          <a:p>
            <a:endParaRPr lang="en-GB"/>
          </a:p>
        </p:txBody>
      </p:sp>
      <p:sp>
        <p:nvSpPr>
          <p:cNvPr id="5" name="Freeform 5"/>
          <p:cNvSpPr/>
          <p:nvPr/>
        </p:nvSpPr>
        <p:spPr>
          <a:xfrm>
            <a:off x="9263470" y="483282"/>
            <a:ext cx="3779015" cy="3329699"/>
          </a:xfrm>
          <a:custGeom>
            <a:avLst/>
            <a:gdLst/>
            <a:ahLst/>
            <a:cxnLst/>
            <a:rect l="l" t="t" r="r" b="b"/>
            <a:pathLst>
              <a:path w="3779015" h="3329699">
                <a:moveTo>
                  <a:pt x="0" y="0"/>
                </a:moveTo>
                <a:lnTo>
                  <a:pt x="3779014" y="0"/>
                </a:lnTo>
                <a:lnTo>
                  <a:pt x="3779014" y="3329699"/>
                </a:lnTo>
                <a:lnTo>
                  <a:pt x="0" y="3329699"/>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5638011" y="3135347"/>
            <a:ext cx="1855518"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Instructions</a:t>
            </a:r>
          </a:p>
        </p:txBody>
      </p:sp>
      <p:grpSp>
        <p:nvGrpSpPr>
          <p:cNvPr id="7" name="Group 7"/>
          <p:cNvGrpSpPr/>
          <p:nvPr/>
        </p:nvGrpSpPr>
        <p:grpSpPr>
          <a:xfrm rot="5400000">
            <a:off x="6555762" y="-68107"/>
            <a:ext cx="1508600" cy="4541272"/>
            <a:chOff x="0" y="0"/>
            <a:chExt cx="471390" cy="1419005"/>
          </a:xfrm>
        </p:grpSpPr>
        <p:sp>
          <p:nvSpPr>
            <p:cNvPr id="8" name="Freeform 8"/>
            <p:cNvSpPr/>
            <p:nvPr/>
          </p:nvSpPr>
          <p:spPr>
            <a:xfrm>
              <a:off x="0" y="0"/>
              <a:ext cx="471390" cy="1419006"/>
            </a:xfrm>
            <a:custGeom>
              <a:avLst/>
              <a:gdLst/>
              <a:ahLst/>
              <a:cxnLst/>
              <a:rect l="l" t="t" r="r" b="b"/>
              <a:pathLst>
                <a:path w="471390" h="1419006">
                  <a:moveTo>
                    <a:pt x="157215" y="19070"/>
                  </a:moveTo>
                  <a:cubicBezTo>
                    <a:pt x="181304" y="7556"/>
                    <a:pt x="208857" y="0"/>
                    <a:pt x="235822" y="0"/>
                  </a:cubicBezTo>
                  <a:cubicBezTo>
                    <a:pt x="262788" y="0"/>
                    <a:pt x="288737" y="6476"/>
                    <a:pt x="312649" y="17990"/>
                  </a:cubicBezTo>
                  <a:cubicBezTo>
                    <a:pt x="313158" y="18350"/>
                    <a:pt x="313667" y="18350"/>
                    <a:pt x="314175" y="18710"/>
                  </a:cubicBezTo>
                  <a:cubicBezTo>
                    <a:pt x="403976" y="64765"/>
                    <a:pt x="470118" y="186379"/>
                    <a:pt x="471390" y="341968"/>
                  </a:cubicBezTo>
                  <a:lnTo>
                    <a:pt x="471390" y="1419006"/>
                  </a:lnTo>
                  <a:lnTo>
                    <a:pt x="0" y="1419006"/>
                  </a:lnTo>
                  <a:lnTo>
                    <a:pt x="0" y="342767"/>
                  </a:lnTo>
                  <a:cubicBezTo>
                    <a:pt x="1272" y="185660"/>
                    <a:pt x="66397" y="64045"/>
                    <a:pt x="157215" y="19070"/>
                  </a:cubicBezTo>
                  <a:close/>
                </a:path>
              </a:pathLst>
            </a:custGeom>
            <a:solidFill>
              <a:srgbClr val="E41B13"/>
            </a:solidFill>
          </p:spPr>
          <p:txBody>
            <a:bodyPr/>
            <a:lstStyle/>
            <a:p>
              <a:endParaRPr lang="en-GB"/>
            </a:p>
          </p:txBody>
        </p:sp>
        <p:sp>
          <p:nvSpPr>
            <p:cNvPr id="9" name="TextBox 9"/>
            <p:cNvSpPr txBox="1"/>
            <p:nvPr/>
          </p:nvSpPr>
          <p:spPr>
            <a:xfrm>
              <a:off x="0" y="79375"/>
              <a:ext cx="471390" cy="1339630"/>
            </a:xfrm>
            <a:prstGeom prst="rect">
              <a:avLst/>
            </a:prstGeom>
          </p:spPr>
          <p:txBody>
            <a:bodyPr lIns="24356" tIns="24356" rIns="24356" bIns="24356" rtlCol="0" anchor="ctr"/>
            <a:lstStyle/>
            <a:p>
              <a:pPr algn="ctr">
                <a:lnSpc>
                  <a:spcPts val="1946"/>
                </a:lnSpc>
              </a:pPr>
              <a:endParaRPr/>
            </a:p>
          </p:txBody>
        </p:sp>
      </p:grpSp>
      <p:sp>
        <p:nvSpPr>
          <p:cNvPr id="10" name="Freeform 10"/>
          <p:cNvSpPr/>
          <p:nvPr/>
        </p:nvSpPr>
        <p:spPr>
          <a:xfrm>
            <a:off x="5437465" y="2202529"/>
            <a:ext cx="401094" cy="442586"/>
          </a:xfrm>
          <a:custGeom>
            <a:avLst/>
            <a:gdLst/>
            <a:ahLst/>
            <a:cxnLst/>
            <a:rect l="l" t="t" r="r" b="b"/>
            <a:pathLst>
              <a:path w="401094" h="442586">
                <a:moveTo>
                  <a:pt x="0" y="0"/>
                </a:moveTo>
                <a:lnTo>
                  <a:pt x="401093" y="0"/>
                </a:lnTo>
                <a:lnTo>
                  <a:pt x="401093" y="442587"/>
                </a:lnTo>
                <a:lnTo>
                  <a:pt x="0" y="4425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5303840" y="1448229"/>
            <a:ext cx="668343" cy="643069"/>
          </a:xfrm>
          <a:custGeom>
            <a:avLst/>
            <a:gdLst/>
            <a:ahLst/>
            <a:cxnLst/>
            <a:rect l="l" t="t" r="r" b="b"/>
            <a:pathLst>
              <a:path w="668343" h="643069">
                <a:moveTo>
                  <a:pt x="0" y="0"/>
                </a:moveTo>
                <a:lnTo>
                  <a:pt x="668343" y="0"/>
                </a:lnTo>
                <a:lnTo>
                  <a:pt x="668343" y="643070"/>
                </a:lnTo>
                <a:lnTo>
                  <a:pt x="0" y="643070"/>
                </a:lnTo>
                <a:lnTo>
                  <a:pt x="0" y="0"/>
                </a:lnTo>
                <a:close/>
              </a:path>
            </a:pathLst>
          </a:custGeom>
          <a:blipFill>
            <a:blip r:embed="rId9"/>
            <a:stretch>
              <a:fillRect/>
            </a:stretch>
          </a:blipFill>
        </p:spPr>
        <p:txBody>
          <a:bodyPr/>
          <a:lstStyle/>
          <a:p>
            <a:endParaRPr lang="en-GB"/>
          </a:p>
        </p:txBody>
      </p:sp>
      <p:sp>
        <p:nvSpPr>
          <p:cNvPr id="12" name="Freeform 12"/>
          <p:cNvSpPr/>
          <p:nvPr/>
        </p:nvSpPr>
        <p:spPr>
          <a:xfrm rot="-299477">
            <a:off x="10465101" y="1096230"/>
            <a:ext cx="1108588" cy="892876"/>
          </a:xfrm>
          <a:custGeom>
            <a:avLst/>
            <a:gdLst/>
            <a:ahLst/>
            <a:cxnLst/>
            <a:rect l="l" t="t" r="r" b="b"/>
            <a:pathLst>
              <a:path w="1108588" h="892876">
                <a:moveTo>
                  <a:pt x="0" y="0"/>
                </a:moveTo>
                <a:lnTo>
                  <a:pt x="1108589" y="0"/>
                </a:lnTo>
                <a:lnTo>
                  <a:pt x="1108589" y="892876"/>
                </a:lnTo>
                <a:lnTo>
                  <a:pt x="0" y="8928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3" name="Freeform 13"/>
          <p:cNvSpPr/>
          <p:nvPr/>
        </p:nvSpPr>
        <p:spPr>
          <a:xfrm flipH="1">
            <a:off x="10847316" y="6324929"/>
            <a:ext cx="1220507" cy="1255665"/>
          </a:xfrm>
          <a:custGeom>
            <a:avLst/>
            <a:gdLst/>
            <a:ahLst/>
            <a:cxnLst/>
            <a:rect l="l" t="t" r="r" b="b"/>
            <a:pathLst>
              <a:path w="1220507" h="1255665">
                <a:moveTo>
                  <a:pt x="1220507" y="0"/>
                </a:moveTo>
                <a:lnTo>
                  <a:pt x="0" y="0"/>
                </a:lnTo>
                <a:lnTo>
                  <a:pt x="0" y="1255665"/>
                </a:lnTo>
                <a:lnTo>
                  <a:pt x="1220507" y="1255665"/>
                </a:lnTo>
                <a:lnTo>
                  <a:pt x="1220507" y="0"/>
                </a:lnTo>
                <a:close/>
              </a:path>
            </a:pathLst>
          </a:custGeom>
          <a:blipFill>
            <a:blip r:embed="rId12"/>
            <a:stretch>
              <a:fillRect/>
            </a:stretch>
          </a:blipFill>
        </p:spPr>
        <p:txBody>
          <a:bodyPr/>
          <a:lstStyle/>
          <a:p>
            <a:endParaRPr lang="en-GB"/>
          </a:p>
        </p:txBody>
      </p:sp>
      <p:sp>
        <p:nvSpPr>
          <p:cNvPr id="14" name="TextBox 14"/>
          <p:cNvSpPr txBox="1"/>
          <p:nvPr/>
        </p:nvSpPr>
        <p:spPr>
          <a:xfrm>
            <a:off x="5169912" y="674958"/>
            <a:ext cx="4694860" cy="732321"/>
          </a:xfrm>
          <a:prstGeom prst="rect">
            <a:avLst/>
          </a:prstGeom>
        </p:spPr>
        <p:txBody>
          <a:bodyPr lIns="0" tIns="0" rIns="0" bIns="0" rtlCol="0" anchor="t">
            <a:spAutoFit/>
          </a:bodyPr>
          <a:lstStyle/>
          <a:p>
            <a:pPr algn="ctr">
              <a:lnSpc>
                <a:spcPts val="5705"/>
              </a:lnSpc>
              <a:spcBef>
                <a:spcPct val="0"/>
              </a:spcBef>
            </a:pPr>
            <a:r>
              <a:rPr lang="en-US" sz="4075">
                <a:solidFill>
                  <a:srgbClr val="E41B13"/>
                </a:solidFill>
                <a:latin typeface="Omnes Bold"/>
                <a:ea typeface="Omnes Bold"/>
                <a:cs typeface="Omnes Bold"/>
                <a:sym typeface="Omnes Bold"/>
              </a:rPr>
              <a:t>Sporty snowman</a:t>
            </a:r>
          </a:p>
        </p:txBody>
      </p:sp>
      <p:sp>
        <p:nvSpPr>
          <p:cNvPr id="15" name="TextBox 15"/>
          <p:cNvSpPr txBox="1"/>
          <p:nvPr/>
        </p:nvSpPr>
        <p:spPr>
          <a:xfrm>
            <a:off x="5620056" y="4832038"/>
            <a:ext cx="2354832"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Health &amp; Safety</a:t>
            </a:r>
          </a:p>
        </p:txBody>
      </p:sp>
      <p:sp>
        <p:nvSpPr>
          <p:cNvPr id="16" name="TextBox 16"/>
          <p:cNvSpPr txBox="1"/>
          <p:nvPr/>
        </p:nvSpPr>
        <p:spPr>
          <a:xfrm>
            <a:off x="5620056" y="7115553"/>
            <a:ext cx="1966718"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Teacher Tips</a:t>
            </a:r>
          </a:p>
        </p:txBody>
      </p:sp>
      <p:sp>
        <p:nvSpPr>
          <p:cNvPr id="17" name="TextBox 17"/>
          <p:cNvSpPr txBox="1"/>
          <p:nvPr/>
        </p:nvSpPr>
        <p:spPr>
          <a:xfrm>
            <a:off x="5638011" y="3553224"/>
            <a:ext cx="5081821" cy="1131244"/>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active break can be used for transitioning between lessons and break times. Ask the pupils to follow along the PowerPoint to complete each exercise. This will spell out SNOWMAN once completed.</a:t>
            </a:r>
          </a:p>
        </p:txBody>
      </p:sp>
      <p:sp>
        <p:nvSpPr>
          <p:cNvPr id="18" name="TextBox 18"/>
          <p:cNvSpPr txBox="1"/>
          <p:nvPr/>
        </p:nvSpPr>
        <p:spPr>
          <a:xfrm>
            <a:off x="5437465" y="5279599"/>
            <a:ext cx="6018024" cy="1688385"/>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This is best performed in a  big room with space to move around</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 </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 and ensure they spread out</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19" name="TextBox 19"/>
          <p:cNvSpPr txBox="1"/>
          <p:nvPr/>
        </p:nvSpPr>
        <p:spPr>
          <a:xfrm>
            <a:off x="5638011" y="7523444"/>
            <a:ext cx="6033932" cy="1409814"/>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Suitable for all ages</a:t>
            </a:r>
          </a:p>
          <a:p>
            <a:pPr algn="l">
              <a:lnSpc>
                <a:spcPts val="2215"/>
              </a:lnSpc>
            </a:pPr>
            <a:r>
              <a:rPr lang="en-US" sz="1582" u="sng">
                <a:solidFill>
                  <a:srgbClr val="000000"/>
                </a:solidFill>
                <a:latin typeface="Omnes Regular"/>
                <a:ea typeface="Omnes Regular"/>
                <a:cs typeface="Omnes Regular"/>
                <a:sym typeface="Omnes Regular"/>
              </a:rPr>
              <a:t>Foundation and KS1:</a:t>
            </a:r>
            <a:r>
              <a:rPr lang="en-US" sz="1582">
                <a:solidFill>
                  <a:srgbClr val="000000"/>
                </a:solidFill>
                <a:latin typeface="Omnes Regular"/>
                <a:ea typeface="Omnes Regular"/>
                <a:cs typeface="Omnes Regular"/>
                <a:sym typeface="Omnes Regular"/>
              </a:rPr>
              <a:t> Pupils complete each exercise for 20 seconds. There is a 20 second rest between each one.</a:t>
            </a:r>
          </a:p>
          <a:p>
            <a:pPr algn="l">
              <a:lnSpc>
                <a:spcPts val="2215"/>
              </a:lnSpc>
              <a:spcBef>
                <a:spcPct val="0"/>
              </a:spcBef>
            </a:pPr>
            <a:r>
              <a:rPr lang="en-US" sz="1582" u="sng">
                <a:solidFill>
                  <a:srgbClr val="000000"/>
                </a:solidFill>
                <a:latin typeface="Omnes Regular"/>
                <a:ea typeface="Omnes Regular"/>
                <a:cs typeface="Omnes Regular"/>
                <a:sym typeface="Omnes Regular"/>
              </a:rPr>
              <a:t>KS2</a:t>
            </a:r>
            <a:r>
              <a:rPr lang="en-US" sz="1582">
                <a:solidFill>
                  <a:srgbClr val="000000"/>
                </a:solidFill>
                <a:latin typeface="Omnes Regular"/>
                <a:ea typeface="Omnes Regular"/>
                <a:cs typeface="Omnes Regular"/>
                <a:sym typeface="Omnes Regular"/>
              </a:rPr>
              <a:t>: Pupils perform more advanced exercises. Pupils complete each exercise for 40 seconds. There is a  20 second rest between each one.</a:t>
            </a:r>
          </a:p>
        </p:txBody>
      </p:sp>
      <p:sp>
        <p:nvSpPr>
          <p:cNvPr id="20" name="TextBox 20"/>
          <p:cNvSpPr txBox="1"/>
          <p:nvPr/>
        </p:nvSpPr>
        <p:spPr>
          <a:xfrm>
            <a:off x="6096822" y="2249636"/>
            <a:ext cx="1667597"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5-10 minutes </a:t>
            </a:r>
          </a:p>
        </p:txBody>
      </p:sp>
      <p:sp>
        <p:nvSpPr>
          <p:cNvPr id="21" name="TextBox 21"/>
          <p:cNvSpPr txBox="1"/>
          <p:nvPr/>
        </p:nvSpPr>
        <p:spPr>
          <a:xfrm>
            <a:off x="6096822" y="1505646"/>
            <a:ext cx="1878066"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Cardio Booster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11350" y="2457419"/>
            <a:ext cx="3021051" cy="9241542"/>
            <a:chOff x="0" y="0"/>
            <a:chExt cx="541338" cy="1655980"/>
          </a:xfrm>
        </p:grpSpPr>
        <p:sp>
          <p:nvSpPr>
            <p:cNvPr id="3" name="Freeform 3"/>
            <p:cNvSpPr/>
            <p:nvPr/>
          </p:nvSpPr>
          <p:spPr>
            <a:xfrm>
              <a:off x="0" y="0"/>
              <a:ext cx="541338" cy="1655980"/>
            </a:xfrm>
            <a:custGeom>
              <a:avLst/>
              <a:gdLst/>
              <a:ahLst/>
              <a:cxnLst/>
              <a:rect l="l" t="t" r="r" b="b"/>
              <a:pathLst>
                <a:path w="541338" h="1655980">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7231"/>
                  </a:cubicBezTo>
                  <a:lnTo>
                    <a:pt x="541338" y="1655980"/>
                  </a:lnTo>
                  <a:lnTo>
                    <a:pt x="0" y="1655980"/>
                  </a:lnTo>
                  <a:lnTo>
                    <a:pt x="0" y="348203"/>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614705"/>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229871" y="5821741"/>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263084" y="7106765"/>
            <a:ext cx="967427" cy="967427"/>
          </a:xfrm>
          <a:custGeom>
            <a:avLst/>
            <a:gdLst/>
            <a:ahLst/>
            <a:cxnLst/>
            <a:rect l="l" t="t" r="r" b="b"/>
            <a:pathLst>
              <a:path w="967427" h="967427">
                <a:moveTo>
                  <a:pt x="0" y="0"/>
                </a:moveTo>
                <a:lnTo>
                  <a:pt x="967427" y="0"/>
                </a:lnTo>
                <a:lnTo>
                  <a:pt x="967427" y="967427"/>
                </a:lnTo>
                <a:lnTo>
                  <a:pt x="0" y="967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631462" y="3191513"/>
            <a:ext cx="17005168" cy="1951987"/>
          </a:xfrm>
          <a:prstGeom prst="rect">
            <a:avLst/>
          </a:prstGeom>
        </p:spPr>
        <p:txBody>
          <a:bodyPr lIns="0" tIns="0" rIns="0" bIns="0" rtlCol="0" anchor="t">
            <a:spAutoFit/>
          </a:bodyPr>
          <a:lstStyle/>
          <a:p>
            <a:pPr algn="ctr">
              <a:lnSpc>
                <a:spcPts val="15260"/>
              </a:lnSpc>
              <a:spcBef>
                <a:spcPct val="0"/>
              </a:spcBef>
            </a:pPr>
            <a:r>
              <a:rPr lang="en-US" sz="10900">
                <a:solidFill>
                  <a:srgbClr val="E41B13"/>
                </a:solidFill>
                <a:latin typeface="Omnes Bold"/>
                <a:ea typeface="Omnes Bold"/>
                <a:cs typeface="Omnes Bold"/>
                <a:sym typeface="Omnes Bold"/>
              </a:rPr>
              <a:t>Key Stage 2</a:t>
            </a:r>
          </a:p>
        </p:txBody>
      </p:sp>
      <p:sp>
        <p:nvSpPr>
          <p:cNvPr id="9" name="TextBox 9"/>
          <p:cNvSpPr txBox="1"/>
          <p:nvPr/>
        </p:nvSpPr>
        <p:spPr>
          <a:xfrm>
            <a:off x="1575998" y="5995676"/>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0" name="TextBox 10"/>
          <p:cNvSpPr txBox="1"/>
          <p:nvPr/>
        </p:nvSpPr>
        <p:spPr>
          <a:xfrm>
            <a:off x="1558198" y="7212336"/>
            <a:ext cx="2369225"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12" name="TextBox 12"/>
          <p:cNvSpPr txBox="1"/>
          <p:nvPr/>
        </p:nvSpPr>
        <p:spPr>
          <a:xfrm>
            <a:off x="2820737" y="5995676"/>
            <a:ext cx="2530197"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6-8 minutes</a:t>
            </a:r>
          </a:p>
        </p:txBody>
      </p:sp>
      <p:sp>
        <p:nvSpPr>
          <p:cNvPr id="13" name="TextBox 13"/>
          <p:cNvSpPr txBox="1"/>
          <p:nvPr/>
        </p:nvSpPr>
        <p:spPr>
          <a:xfrm>
            <a:off x="4103933" y="7212336"/>
            <a:ext cx="2221111"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stopwatch</a:t>
            </a:r>
          </a:p>
        </p:txBody>
      </p:sp>
      <p:sp>
        <p:nvSpPr>
          <p:cNvPr id="14" name="Freeform 14"/>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5" name="Freeform 15"/>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12373" y="4308808"/>
            <a:ext cx="10413765" cy="5451059"/>
            <a:chOff x="0" y="0"/>
            <a:chExt cx="2742720" cy="1435670"/>
          </a:xfrm>
        </p:grpSpPr>
        <p:sp>
          <p:nvSpPr>
            <p:cNvPr id="3" name="Freeform 3"/>
            <p:cNvSpPr/>
            <p:nvPr/>
          </p:nvSpPr>
          <p:spPr>
            <a:xfrm>
              <a:off x="0" y="0"/>
              <a:ext cx="2742720" cy="1435670"/>
            </a:xfrm>
            <a:custGeom>
              <a:avLst/>
              <a:gdLst/>
              <a:ahLst/>
              <a:cxnLst/>
              <a:rect l="l" t="t" r="r" b="b"/>
              <a:pathLst>
                <a:path w="2742720" h="1435670">
                  <a:moveTo>
                    <a:pt x="0" y="0"/>
                  </a:moveTo>
                  <a:lnTo>
                    <a:pt x="2742720" y="0"/>
                  </a:lnTo>
                  <a:lnTo>
                    <a:pt x="2742720" y="1435670"/>
                  </a:lnTo>
                  <a:lnTo>
                    <a:pt x="0" y="1435670"/>
                  </a:lnTo>
                  <a:close/>
                </a:path>
              </a:pathLst>
            </a:custGeom>
            <a:solidFill>
              <a:srgbClr val="E41B13"/>
            </a:solidFill>
          </p:spPr>
          <p:txBody>
            <a:bodyPr/>
            <a:lstStyle/>
            <a:p>
              <a:endParaRPr lang="en-GB"/>
            </a:p>
          </p:txBody>
        </p:sp>
        <p:sp>
          <p:nvSpPr>
            <p:cNvPr id="4" name="TextBox 4"/>
            <p:cNvSpPr txBox="1"/>
            <p:nvPr/>
          </p:nvSpPr>
          <p:spPr>
            <a:xfrm>
              <a:off x="0" y="-57150"/>
              <a:ext cx="2742720" cy="14928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650098" y="2270412"/>
            <a:ext cx="978218"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S</a:t>
            </a:r>
          </a:p>
        </p:txBody>
      </p:sp>
      <p:sp>
        <p:nvSpPr>
          <p:cNvPr id="8" name="TextBox 8"/>
          <p:cNvSpPr txBox="1"/>
          <p:nvPr/>
        </p:nvSpPr>
        <p:spPr>
          <a:xfrm>
            <a:off x="7628315" y="2279937"/>
            <a:ext cx="7819192"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now Jacks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l="10463" t="19370" b="17937"/>
          <a:stretch>
            <a:fillRect/>
          </a:stretch>
        </p:blipFill>
        <p:spPr>
          <a:xfrm>
            <a:off x="7092586" y="4454688"/>
            <a:ext cx="4144784" cy="5159299"/>
          </a:xfrm>
          <a:prstGeom prst="rect">
            <a:avLst/>
          </a:prstGeom>
        </p:spPr>
      </p:pic>
      <p:sp>
        <p:nvSpPr>
          <p:cNvPr id="13" name="TextBox 13"/>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9"/>
          <p:cNvPicPr>
            <a:picLocks noChangeAspect="1"/>
          </p:cNvPicPr>
          <p:nvPr/>
        </p:nvPicPr>
        <p:blipFill>
          <a:blip r:embed="rId9"/>
          <a:srcRect/>
          <a:stretch>
            <a:fillRect/>
          </a:stretch>
        </p:blipFill>
        <p:spPr>
          <a:xfrm>
            <a:off x="5325648" y="4406567"/>
            <a:ext cx="7315200" cy="4114800"/>
          </a:xfrm>
          <a:prstGeom prst="rect">
            <a:avLst/>
          </a:prstGeom>
        </p:spPr>
      </p:pic>
      <p:sp>
        <p:nvSpPr>
          <p:cNvPr id="10" name="TextBox 10"/>
          <p:cNvSpPr txBox="1"/>
          <p:nvPr/>
        </p:nvSpPr>
        <p:spPr>
          <a:xfrm>
            <a:off x="7220661" y="2596505"/>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2284" y="423989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4954419" y="2392034"/>
            <a:ext cx="1169551"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N</a:t>
            </a:r>
          </a:p>
        </p:txBody>
      </p:sp>
      <p:sp>
        <p:nvSpPr>
          <p:cNvPr id="8" name="TextBox 8"/>
          <p:cNvSpPr txBox="1"/>
          <p:nvPr/>
        </p:nvSpPr>
        <p:spPr>
          <a:xfrm>
            <a:off x="6123970" y="2429818"/>
            <a:ext cx="632722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eck rolls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l="16877" t="16312" b="36432"/>
          <a:stretch>
            <a:fillRect/>
          </a:stretch>
        </p:blipFill>
        <p:spPr>
          <a:xfrm>
            <a:off x="6833643" y="4346758"/>
            <a:ext cx="4600806" cy="4649842"/>
          </a:xfrm>
          <a:prstGeom prst="rect">
            <a:avLst/>
          </a:prstGeom>
        </p:spPr>
      </p:pic>
      <p:sp>
        <p:nvSpPr>
          <p:cNvPr id="13" name="TextBox 13"/>
          <p:cNvSpPr txBox="1"/>
          <p:nvPr/>
        </p:nvSpPr>
        <p:spPr>
          <a:xfrm>
            <a:off x="14530320" y="4194358"/>
            <a:ext cx="3353337" cy="38252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Change direction half way through!</a:t>
            </a:r>
          </a:p>
        </p:txBody>
      </p:sp>
      <p:sp>
        <p:nvSpPr>
          <p:cNvPr id="14" name="TextBox 14"/>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9"/>
          <p:cNvPicPr>
            <a:picLocks noChangeAspect="1"/>
          </p:cNvPicPr>
          <p:nvPr/>
        </p:nvPicPr>
        <p:blipFill>
          <a:blip r:embed="rId9"/>
          <a:srcRect/>
          <a:stretch>
            <a:fillRect/>
          </a:stretch>
        </p:blipFill>
        <p:spPr>
          <a:xfrm>
            <a:off x="5325648" y="4406567"/>
            <a:ext cx="7315200" cy="4114800"/>
          </a:xfrm>
          <a:prstGeom prst="rect">
            <a:avLst/>
          </a:prstGeom>
        </p:spPr>
      </p:pic>
      <p:sp>
        <p:nvSpPr>
          <p:cNvPr id="10" name="TextBox 10"/>
          <p:cNvSpPr txBox="1"/>
          <p:nvPr/>
        </p:nvSpPr>
        <p:spPr>
          <a:xfrm>
            <a:off x="7220661" y="2596505"/>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52231"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2838578" y="2520305"/>
            <a:ext cx="1219438"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O</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16255" b="8688"/>
          <a:stretch>
            <a:fillRect/>
          </a:stretch>
        </p:blipFill>
        <p:spPr>
          <a:xfrm>
            <a:off x="7285086" y="4256203"/>
            <a:ext cx="3717828" cy="4960806"/>
          </a:xfrm>
          <a:prstGeom prst="rect">
            <a:avLst/>
          </a:prstGeom>
        </p:spPr>
      </p:pic>
      <p:sp>
        <p:nvSpPr>
          <p:cNvPr id="12" name="TextBox 12"/>
          <p:cNvSpPr txBox="1"/>
          <p:nvPr/>
        </p:nvSpPr>
        <p:spPr>
          <a:xfrm>
            <a:off x="4058016" y="2883556"/>
            <a:ext cx="12523946" cy="1444603"/>
          </a:xfrm>
          <a:prstGeom prst="rect">
            <a:avLst/>
          </a:prstGeom>
        </p:spPr>
        <p:txBody>
          <a:bodyPr lIns="0" tIns="0" rIns="0" bIns="0" rtlCol="0" anchor="t">
            <a:spAutoFit/>
          </a:bodyPr>
          <a:lstStyle/>
          <a:p>
            <a:pPr algn="ctr">
              <a:lnSpc>
                <a:spcPts val="11201"/>
              </a:lnSpc>
              <a:spcBef>
                <a:spcPct val="0"/>
              </a:spcBef>
            </a:pPr>
            <a:r>
              <a:rPr lang="en-US" sz="8000" dirty="0" err="1">
                <a:solidFill>
                  <a:srgbClr val="000000"/>
                </a:solidFill>
                <a:latin typeface="Omnes Bold"/>
                <a:ea typeface="Omnes Bold"/>
                <a:cs typeface="Omnes Bold"/>
                <a:sym typeface="Omnes Bold"/>
              </a:rPr>
              <a:t>pposite</a:t>
            </a:r>
            <a:r>
              <a:rPr lang="en-US" sz="8000" dirty="0">
                <a:solidFill>
                  <a:srgbClr val="000000"/>
                </a:solidFill>
                <a:latin typeface="Omnes Bold"/>
                <a:ea typeface="Omnes Bold"/>
                <a:cs typeface="Omnes Bold"/>
                <a:sym typeface="Omnes Bold"/>
              </a:rPr>
              <a:t> arm and leg raises</a:t>
            </a:r>
          </a:p>
        </p:txBody>
      </p:sp>
      <p:sp>
        <p:nvSpPr>
          <p:cNvPr id="13" name="TextBox 13"/>
          <p:cNvSpPr txBox="1"/>
          <p:nvPr/>
        </p:nvSpPr>
        <p:spPr>
          <a:xfrm>
            <a:off x="461095" y="5415254"/>
            <a:ext cx="2862858"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40s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5" name="Freeform 5"/>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9"/>
          <p:cNvPicPr>
            <a:picLocks noChangeAspect="1"/>
          </p:cNvPicPr>
          <p:nvPr/>
        </p:nvPicPr>
        <p:blipFill>
          <a:blip r:embed="rId9"/>
          <a:srcRect/>
          <a:stretch>
            <a:fillRect/>
          </a:stretch>
        </p:blipFill>
        <p:spPr>
          <a:xfrm>
            <a:off x="5325648" y="4406567"/>
            <a:ext cx="7315200" cy="4114800"/>
          </a:xfrm>
          <a:prstGeom prst="rect">
            <a:avLst/>
          </a:prstGeom>
        </p:spPr>
      </p:pic>
      <p:sp>
        <p:nvSpPr>
          <p:cNvPr id="10" name="TextBox 10"/>
          <p:cNvSpPr txBox="1"/>
          <p:nvPr/>
        </p:nvSpPr>
        <p:spPr>
          <a:xfrm>
            <a:off x="7220661" y="2596505"/>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E8D54-16D9-4CB3-BCF1-F797B2933B6E}">
  <ds:schemaRef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8eb830d9-311e-48e7-bd78-c201a7dce4d8"/>
    <ds:schemaRef ds:uri="http://www.w3.org/XML/1998/namespace"/>
    <ds:schemaRef ds:uri="c8c3aaa0-0762-42cb-a2a7-6988fc82b466"/>
  </ds:schemaRefs>
</ds:datastoreItem>
</file>

<file path=customXml/itemProps2.xml><?xml version="1.0" encoding="utf-8"?>
<ds:datastoreItem xmlns:ds="http://schemas.openxmlformats.org/officeDocument/2006/customXml" ds:itemID="{303FB02F-7BA7-4A7C-9D26-7BD33B7049B1}">
  <ds:schemaRefs>
    <ds:schemaRef ds:uri="http://schemas.microsoft.com/sharepoint/v3/contenttype/forms"/>
  </ds:schemaRefs>
</ds:datastoreItem>
</file>

<file path=customXml/itemProps3.xml><?xml version="1.0" encoding="utf-8"?>
<ds:datastoreItem xmlns:ds="http://schemas.openxmlformats.org/officeDocument/2006/customXml" ds:itemID="{721D2796-5479-4496-BA38-526341AEA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221</Words>
  <Application>Microsoft Office PowerPoint</Application>
  <PresentationFormat>Custom</PresentationFormat>
  <Paragraphs>53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Omnes Regular</vt:lpstr>
      <vt:lpstr>Arial</vt:lpstr>
      <vt:lpstr>Omnes Bold</vt:lpstr>
      <vt:lpstr>Omnes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Sporty snowman KS2</dc:title>
  <cp:lastModifiedBy>Rakia Alouane</cp:lastModifiedBy>
  <cp:revision>1</cp:revision>
  <dcterms:created xsi:type="dcterms:W3CDTF">2006-08-16T00:00:00Z</dcterms:created>
  <dcterms:modified xsi:type="dcterms:W3CDTF">2025-07-17T13:45:44Z</dcterms:modified>
  <dc:identifier>DAGVIn5TWrg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