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7"/>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x="18288000" cy="10287000"/>
  <p:notesSz cx="6858000" cy="9144000"/>
  <p:embeddedFontLst>
    <p:embeddedFont>
      <p:font typeface="Omnes Bold" panose="020B0604020202020204" charset="0"/>
      <p:regular r:id="rId28"/>
    </p:embeddedFont>
    <p:embeddedFont>
      <p:font typeface="Omnes Regular" panose="020B0604020202020204" charset="0"/>
      <p:regular r:id="rId29"/>
    </p:embeddedFont>
    <p:embeddedFont>
      <p:font typeface="Omnes Semibold" panose="020B0604020202020204" charset="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2" d="100"/>
          <a:sy n="52" d="100"/>
        </p:scale>
        <p:origin x="850"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3.fntdata"/><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16.07.2025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Different Items with price tag will be shown on the screen. Ask pupils how they would make this amount of money by copying the position beside the answer.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Different Items with price tag will be shown on the screen. Ask pupils how they would make this amount of money by copying the position beside the answer.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5.png"/><Relationship Id="rId7" Type="http://schemas.openxmlformats.org/officeDocument/2006/relationships/image" Target="../media/image29.png"/><Relationship Id="rId12"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5.jpeg"/><Relationship Id="rId5" Type="http://schemas.openxmlformats.org/officeDocument/2006/relationships/image" Target="../media/image18.svg"/><Relationship Id="rId10" Type="http://schemas.openxmlformats.org/officeDocument/2006/relationships/image" Target="../media/image34.png"/><Relationship Id="rId4" Type="http://schemas.openxmlformats.org/officeDocument/2006/relationships/image" Target="../media/image17.png"/><Relationship Id="rId9" Type="http://schemas.openxmlformats.org/officeDocument/2006/relationships/image" Target="../media/image33.svg"/></Relationships>
</file>

<file path=ppt/slides/_rels/slide11.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5.png"/><Relationship Id="rId7"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18.svg"/><Relationship Id="rId10" Type="http://schemas.openxmlformats.org/officeDocument/2006/relationships/image" Target="../media/image35.jpeg"/><Relationship Id="rId4" Type="http://schemas.openxmlformats.org/officeDocument/2006/relationships/image" Target="../media/image17.png"/><Relationship Id="rId9" Type="http://schemas.openxmlformats.org/officeDocument/2006/relationships/image" Target="../media/image34.png"/></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5.png"/><Relationship Id="rId7"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18.svg"/><Relationship Id="rId10" Type="http://schemas.openxmlformats.org/officeDocument/2006/relationships/image" Target="../media/image29.png"/><Relationship Id="rId4" Type="http://schemas.openxmlformats.org/officeDocument/2006/relationships/image" Target="../media/image17.png"/><Relationship Id="rId9" Type="http://schemas.openxmlformats.org/officeDocument/2006/relationships/image" Target="../media/image36.png"/></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5.png"/><Relationship Id="rId7"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29.png"/></Relationships>
</file>

<file path=ppt/slides/_rels/slide14.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10.png"/><Relationship Id="rId7"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image" Target="../media/image11.svg"/></Relationships>
</file>

<file path=ppt/slides/_rels/slide15.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34.png"/><Relationship Id="rId3" Type="http://schemas.openxmlformats.org/officeDocument/2006/relationships/image" Target="../media/image5.png"/><Relationship Id="rId7" Type="http://schemas.openxmlformats.org/officeDocument/2006/relationships/image" Target="../media/image40.svg"/><Relationship Id="rId12"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27.png"/><Relationship Id="rId5" Type="http://schemas.openxmlformats.org/officeDocument/2006/relationships/image" Target="../media/image18.svg"/><Relationship Id="rId10" Type="http://schemas.openxmlformats.org/officeDocument/2006/relationships/image" Target="../media/image28.png"/><Relationship Id="rId4" Type="http://schemas.openxmlformats.org/officeDocument/2006/relationships/image" Target="../media/image17.png"/><Relationship Id="rId9" Type="http://schemas.openxmlformats.org/officeDocument/2006/relationships/image" Target="../media/image31.png"/></Relationships>
</file>

<file path=ppt/slides/_rels/slide1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5.png"/><Relationship Id="rId7" Type="http://schemas.openxmlformats.org/officeDocument/2006/relationships/image" Target="../media/image40.svg"/><Relationship Id="rId12"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27.png"/><Relationship Id="rId5" Type="http://schemas.openxmlformats.org/officeDocument/2006/relationships/image" Target="../media/image18.svg"/><Relationship Id="rId10" Type="http://schemas.openxmlformats.org/officeDocument/2006/relationships/image" Target="../media/image28.png"/><Relationship Id="rId4" Type="http://schemas.openxmlformats.org/officeDocument/2006/relationships/image" Target="../media/image17.png"/><Relationship Id="rId9" Type="http://schemas.openxmlformats.org/officeDocument/2006/relationships/image" Target="../media/image31.png"/></Relationships>
</file>

<file path=ppt/slides/_rels/slide17.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27.png"/><Relationship Id="rId3" Type="http://schemas.openxmlformats.org/officeDocument/2006/relationships/image" Target="../media/image5.png"/><Relationship Id="rId7" Type="http://schemas.openxmlformats.org/officeDocument/2006/relationships/image" Target="../media/image31.png"/><Relationship Id="rId12"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45.svg"/><Relationship Id="rId5" Type="http://schemas.openxmlformats.org/officeDocument/2006/relationships/image" Target="../media/image18.svg"/><Relationship Id="rId10" Type="http://schemas.openxmlformats.org/officeDocument/2006/relationships/image" Target="../media/image44.png"/><Relationship Id="rId4" Type="http://schemas.openxmlformats.org/officeDocument/2006/relationships/image" Target="../media/image17.png"/><Relationship Id="rId9" Type="http://schemas.openxmlformats.org/officeDocument/2006/relationships/image" Target="../media/image43.svg"/><Relationship Id="rId14" Type="http://schemas.openxmlformats.org/officeDocument/2006/relationships/image" Target="../media/image34.png"/></Relationships>
</file>

<file path=ppt/slides/_rels/slide1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5.png"/><Relationship Id="rId7" Type="http://schemas.openxmlformats.org/officeDocument/2006/relationships/image" Target="../media/image31.png"/><Relationship Id="rId12"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45.svg"/><Relationship Id="rId5" Type="http://schemas.openxmlformats.org/officeDocument/2006/relationships/image" Target="../media/image18.svg"/><Relationship Id="rId10" Type="http://schemas.openxmlformats.org/officeDocument/2006/relationships/image" Target="../media/image44.png"/><Relationship Id="rId4" Type="http://schemas.openxmlformats.org/officeDocument/2006/relationships/image" Target="../media/image17.png"/><Relationship Id="rId9" Type="http://schemas.openxmlformats.org/officeDocument/2006/relationships/image" Target="../media/image43.svg"/></Relationships>
</file>

<file path=ppt/slides/_rels/slide19.xml.rels><?xml version="1.0" encoding="UTF-8" standalone="yes"?>
<Relationships xmlns="http://schemas.openxmlformats.org/package/2006/relationships"><Relationship Id="rId8" Type="http://schemas.openxmlformats.org/officeDocument/2006/relationships/image" Target="../media/image47.svg"/><Relationship Id="rId13" Type="http://schemas.openxmlformats.org/officeDocument/2006/relationships/image" Target="../media/image34.png"/><Relationship Id="rId3" Type="http://schemas.openxmlformats.org/officeDocument/2006/relationships/image" Target="../media/image5.png"/><Relationship Id="rId7" Type="http://schemas.openxmlformats.org/officeDocument/2006/relationships/image" Target="../media/image46.png"/><Relationship Id="rId12"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50.png"/><Relationship Id="rId5" Type="http://schemas.openxmlformats.org/officeDocument/2006/relationships/image" Target="../media/image18.svg"/><Relationship Id="rId10" Type="http://schemas.openxmlformats.org/officeDocument/2006/relationships/image" Target="../media/image49.svg"/><Relationship Id="rId4" Type="http://schemas.openxmlformats.org/officeDocument/2006/relationships/image" Target="../media/image17.png"/><Relationship Id="rId9" Type="http://schemas.openxmlformats.org/officeDocument/2006/relationships/image" Target="../media/image48.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1.png"/><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4.svg"/><Relationship Id="rId9" Type="http://schemas.openxmlformats.org/officeDocument/2006/relationships/image" Target="../media/image8.svg"/></Relationships>
</file>

<file path=ppt/slides/_rels/slide20.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5.png"/><Relationship Id="rId7" Type="http://schemas.openxmlformats.org/officeDocument/2006/relationships/image" Target="../media/image47.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18.svg"/><Relationship Id="rId10" Type="http://schemas.openxmlformats.org/officeDocument/2006/relationships/image" Target="../media/image50.png"/><Relationship Id="rId4" Type="http://schemas.openxmlformats.org/officeDocument/2006/relationships/image" Target="../media/image17.png"/><Relationship Id="rId9" Type="http://schemas.openxmlformats.org/officeDocument/2006/relationships/image" Target="../media/image49.svg"/></Relationships>
</file>

<file path=ppt/slides/_rels/slide21.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34.png"/><Relationship Id="rId3" Type="http://schemas.openxmlformats.org/officeDocument/2006/relationships/image" Target="../media/image5.png"/><Relationship Id="rId7" Type="http://schemas.openxmlformats.org/officeDocument/2006/relationships/image" Target="../media/image41.png"/><Relationship Id="rId12" Type="http://schemas.openxmlformats.org/officeDocument/2006/relationships/image" Target="../media/image53.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image" Target="../media/image52.png"/><Relationship Id="rId5" Type="http://schemas.openxmlformats.org/officeDocument/2006/relationships/image" Target="../media/image18.svg"/><Relationship Id="rId15" Type="http://schemas.openxmlformats.org/officeDocument/2006/relationships/image" Target="../media/image28.png"/><Relationship Id="rId10" Type="http://schemas.openxmlformats.org/officeDocument/2006/relationships/image" Target="../media/image26.svg"/><Relationship Id="rId4" Type="http://schemas.openxmlformats.org/officeDocument/2006/relationships/image" Target="../media/image17.png"/><Relationship Id="rId9" Type="http://schemas.openxmlformats.org/officeDocument/2006/relationships/image" Target="../media/image25.png"/><Relationship Id="rId14" Type="http://schemas.openxmlformats.org/officeDocument/2006/relationships/image" Target="../media/image31.png"/></Relationships>
</file>

<file path=ppt/slides/_rels/slide22.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5.png"/><Relationship Id="rId7"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1.png"/><Relationship Id="rId11" Type="http://schemas.openxmlformats.org/officeDocument/2006/relationships/image" Target="../media/image41.png"/><Relationship Id="rId5" Type="http://schemas.openxmlformats.org/officeDocument/2006/relationships/image" Target="../media/image18.svg"/><Relationship Id="rId10" Type="http://schemas.openxmlformats.org/officeDocument/2006/relationships/image" Target="../media/image53.svg"/><Relationship Id="rId4" Type="http://schemas.openxmlformats.org/officeDocument/2006/relationships/image" Target="../media/image17.png"/><Relationship Id="rId9" Type="http://schemas.openxmlformats.org/officeDocument/2006/relationships/image" Target="../media/image52.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svg"/><Relationship Id="rId7"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3.sv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5.png"/><Relationship Id="rId7" Type="http://schemas.openxmlformats.org/officeDocument/2006/relationships/image" Target="../media/image13.svg"/><Relationship Id="rId12"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20.svg"/><Relationship Id="rId5" Type="http://schemas.openxmlformats.org/officeDocument/2006/relationships/image" Target="../media/image16.svg"/><Relationship Id="rId10" Type="http://schemas.openxmlformats.org/officeDocument/2006/relationships/image" Target="../media/image19.png"/><Relationship Id="rId4" Type="http://schemas.openxmlformats.org/officeDocument/2006/relationships/image" Target="../media/image15.png"/><Relationship Id="rId9" Type="http://schemas.openxmlformats.org/officeDocument/2006/relationships/image" Target="../media/image18.svg"/></Relationships>
</file>

<file path=ppt/slides/_rels/slide5.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0.png"/><Relationship Id="rId7"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image" Target="../media/image11.svg"/></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5.png"/><Relationship Id="rId7" Type="http://schemas.openxmlformats.org/officeDocument/2006/relationships/image" Target="../media/image1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25.png"/><Relationship Id="rId9" Type="http://schemas.openxmlformats.org/officeDocument/2006/relationships/image" Target="../media/image28.pn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5.png"/><Relationship Id="rId7" Type="http://schemas.openxmlformats.org/officeDocument/2006/relationships/image" Target="../media/image1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26.svg"/><Relationship Id="rId4" Type="http://schemas.openxmlformats.org/officeDocument/2006/relationships/image" Target="../media/image25.png"/><Relationship Id="rId9" Type="http://schemas.openxmlformats.org/officeDocument/2006/relationships/image" Target="../media/image28.png"/></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5.png"/><Relationship Id="rId7"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31.png"/></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5.png"/><Relationship Id="rId7"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3"/>
            <a:stretch>
              <a:fillRect/>
            </a:stretch>
          </a:blipFill>
        </p:spPr>
        <p:txBody>
          <a:bodyPr/>
          <a:lstStyle/>
          <a:p>
            <a:endParaRPr lang="en-GB"/>
          </a:p>
        </p:txBody>
      </p:sp>
      <p:sp>
        <p:nvSpPr>
          <p:cNvPr id="3" name="TextBox 3"/>
          <p:cNvSpPr txBox="1"/>
          <p:nvPr/>
        </p:nvSpPr>
        <p:spPr>
          <a:xfrm>
            <a:off x="3110109" y="3332527"/>
            <a:ext cx="11525488" cy="2277753"/>
          </a:xfrm>
          <a:prstGeom prst="rect">
            <a:avLst/>
          </a:prstGeom>
        </p:spPr>
        <p:txBody>
          <a:bodyPr lIns="0" tIns="0" rIns="0" bIns="0" rtlCol="0" anchor="t">
            <a:spAutoFit/>
          </a:bodyPr>
          <a:lstStyle/>
          <a:p>
            <a:pPr algn="ctr">
              <a:lnSpc>
                <a:spcPts val="17779"/>
              </a:lnSpc>
              <a:spcBef>
                <a:spcPct val="0"/>
              </a:spcBef>
            </a:pPr>
            <a:r>
              <a:rPr lang="en-US" sz="12699">
                <a:solidFill>
                  <a:srgbClr val="E41B13"/>
                </a:solidFill>
                <a:latin typeface="Omnes Bold"/>
                <a:ea typeface="Omnes Bold"/>
                <a:cs typeface="Omnes Bold"/>
                <a:sym typeface="Omnes Bold"/>
              </a:rPr>
              <a:t>How Much Is it?</a:t>
            </a:r>
          </a:p>
        </p:txBody>
      </p:sp>
      <p:sp>
        <p:nvSpPr>
          <p:cNvPr id="4" name="Freeform 4"/>
          <p:cNvSpPr/>
          <p:nvPr/>
        </p:nvSpPr>
        <p:spPr>
          <a:xfrm>
            <a:off x="11912853" y="5610281"/>
            <a:ext cx="4276996" cy="4503806"/>
          </a:xfrm>
          <a:custGeom>
            <a:avLst/>
            <a:gdLst/>
            <a:ahLst/>
            <a:cxnLst/>
            <a:rect l="l" t="t" r="r" b="b"/>
            <a:pathLst>
              <a:path w="4276996" h="4503806">
                <a:moveTo>
                  <a:pt x="0" y="0"/>
                </a:moveTo>
                <a:lnTo>
                  <a:pt x="4276996" y="0"/>
                </a:lnTo>
                <a:lnTo>
                  <a:pt x="4276996" y="4503806"/>
                </a:lnTo>
                <a:lnTo>
                  <a:pt x="0" y="4503806"/>
                </a:lnTo>
                <a:lnTo>
                  <a:pt x="0" y="0"/>
                </a:lnTo>
                <a:close/>
              </a:path>
            </a:pathLst>
          </a:custGeom>
          <a:blipFill>
            <a:blip r:embed="rId4"/>
            <a:stretch>
              <a:fillRect/>
            </a:stretch>
          </a:blipFill>
        </p:spPr>
        <p:txBody>
          <a:bodyPr/>
          <a:lstStyle/>
          <a:p>
            <a:endParaRPr lang="en-GB"/>
          </a:p>
        </p:txBody>
      </p:sp>
      <p:sp>
        <p:nvSpPr>
          <p:cNvPr id="5" name="Freeform 5"/>
          <p:cNvSpPr/>
          <p:nvPr/>
        </p:nvSpPr>
        <p:spPr>
          <a:xfrm>
            <a:off x="0" y="7285639"/>
            <a:ext cx="4047026" cy="3208188"/>
          </a:xfrm>
          <a:custGeom>
            <a:avLst/>
            <a:gdLst/>
            <a:ahLst/>
            <a:cxnLst/>
            <a:rect l="l" t="t" r="r" b="b"/>
            <a:pathLst>
              <a:path w="4047026" h="3208188">
                <a:moveTo>
                  <a:pt x="0" y="0"/>
                </a:moveTo>
                <a:lnTo>
                  <a:pt x="4047026" y="0"/>
                </a:lnTo>
                <a:lnTo>
                  <a:pt x="4047026" y="3208188"/>
                </a:lnTo>
                <a:lnTo>
                  <a:pt x="0" y="320818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6" name="Freeform 6"/>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7"/>
            <a:stretch>
              <a:fillRect/>
            </a:stretch>
          </a:blipFill>
        </p:spPr>
        <p:txBody>
          <a:bodyPr/>
          <a:lstStyle/>
          <a:p>
            <a:endParaRPr lang="en-GB"/>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2"/>
            <a:stretch>
              <a:fillRect/>
            </a:stretch>
          </a:blipFill>
        </p:spPr>
        <p:txBody>
          <a:bodyPr/>
          <a:lstStyle/>
          <a:p>
            <a:endParaRPr lang="en-GB"/>
          </a:p>
        </p:txBody>
      </p:sp>
      <p:sp>
        <p:nvSpPr>
          <p:cNvPr id="3" name="Freeform 3"/>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3"/>
            <a:stretch>
              <a:fillRect/>
            </a:stretch>
          </a:blipFill>
        </p:spPr>
        <p:txBody>
          <a:bodyPr/>
          <a:lstStyle/>
          <a:p>
            <a:endParaRPr lang="en-GB"/>
          </a:p>
        </p:txBody>
      </p:sp>
      <p:sp>
        <p:nvSpPr>
          <p:cNvPr id="4" name="Freeform 4"/>
          <p:cNvSpPr/>
          <p:nvPr/>
        </p:nvSpPr>
        <p:spPr>
          <a:xfrm>
            <a:off x="915199" y="6479643"/>
            <a:ext cx="3123771" cy="2741109"/>
          </a:xfrm>
          <a:custGeom>
            <a:avLst/>
            <a:gdLst/>
            <a:ahLst/>
            <a:cxnLst/>
            <a:rect l="l" t="t" r="r" b="b"/>
            <a:pathLst>
              <a:path w="3123771" h="2741109">
                <a:moveTo>
                  <a:pt x="0" y="0"/>
                </a:moveTo>
                <a:lnTo>
                  <a:pt x="3123771" y="0"/>
                </a:lnTo>
                <a:lnTo>
                  <a:pt x="3123771" y="2741109"/>
                </a:lnTo>
                <a:lnTo>
                  <a:pt x="0" y="27411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TextBox 5"/>
          <p:cNvSpPr txBox="1"/>
          <p:nvPr/>
        </p:nvSpPr>
        <p:spPr>
          <a:xfrm>
            <a:off x="3286899" y="1367040"/>
            <a:ext cx="11714202" cy="2277753"/>
          </a:xfrm>
          <a:prstGeom prst="rect">
            <a:avLst/>
          </a:prstGeom>
        </p:spPr>
        <p:txBody>
          <a:bodyPr lIns="0" tIns="0" rIns="0" bIns="0" rtlCol="0" anchor="t">
            <a:spAutoFit/>
          </a:bodyPr>
          <a:lstStyle/>
          <a:p>
            <a:pPr algn="ctr">
              <a:lnSpc>
                <a:spcPts val="17779"/>
              </a:lnSpc>
              <a:spcBef>
                <a:spcPct val="0"/>
              </a:spcBef>
            </a:pPr>
            <a:r>
              <a:rPr lang="en-US" sz="12699">
                <a:solidFill>
                  <a:srgbClr val="E41B13"/>
                </a:solidFill>
                <a:latin typeface="Omnes Bold"/>
                <a:ea typeface="Omnes Bold"/>
                <a:cs typeface="Omnes Bold"/>
                <a:sym typeface="Omnes Bold"/>
              </a:rPr>
              <a:t>How much is it?</a:t>
            </a:r>
          </a:p>
        </p:txBody>
      </p:sp>
      <p:sp>
        <p:nvSpPr>
          <p:cNvPr id="6" name="TextBox 6"/>
          <p:cNvSpPr txBox="1"/>
          <p:nvPr/>
        </p:nvSpPr>
        <p:spPr>
          <a:xfrm>
            <a:off x="4812129" y="3987693"/>
            <a:ext cx="10188972" cy="4777741"/>
          </a:xfrm>
          <a:prstGeom prst="rect">
            <a:avLst/>
          </a:prstGeom>
        </p:spPr>
        <p:txBody>
          <a:bodyPr lIns="0" tIns="0" rIns="0" bIns="0" rtlCol="0" anchor="t">
            <a:spAutoFit/>
          </a:bodyPr>
          <a:lstStyle/>
          <a:p>
            <a:pPr algn="l">
              <a:lnSpc>
                <a:spcPts val="7559"/>
              </a:lnSpc>
            </a:pPr>
            <a:r>
              <a:rPr lang="en-US" sz="5399">
                <a:solidFill>
                  <a:srgbClr val="000000"/>
                </a:solidFill>
                <a:latin typeface="Omnes Semibold"/>
                <a:ea typeface="Omnes Semibold"/>
                <a:cs typeface="Omnes Semibold"/>
                <a:sym typeface="Omnes Semibold"/>
              </a:rPr>
              <a:t>1.</a:t>
            </a:r>
          </a:p>
          <a:p>
            <a:pPr algn="l">
              <a:lnSpc>
                <a:spcPts val="7559"/>
              </a:lnSpc>
            </a:pPr>
            <a:endParaRPr lang="en-US" sz="5399">
              <a:solidFill>
                <a:srgbClr val="000000"/>
              </a:solidFill>
              <a:latin typeface="Omnes Semibold"/>
              <a:ea typeface="Omnes Semibold"/>
              <a:cs typeface="Omnes Semibold"/>
              <a:sym typeface="Omnes Semibold"/>
            </a:endParaRPr>
          </a:p>
          <a:p>
            <a:pPr algn="l">
              <a:lnSpc>
                <a:spcPts val="7559"/>
              </a:lnSpc>
            </a:pPr>
            <a:r>
              <a:rPr lang="en-US" sz="5399">
                <a:solidFill>
                  <a:srgbClr val="000000"/>
                </a:solidFill>
                <a:latin typeface="Omnes Semibold"/>
                <a:ea typeface="Omnes Semibold"/>
                <a:cs typeface="Omnes Semibold"/>
                <a:sym typeface="Omnes Semibold"/>
              </a:rPr>
              <a:t>2.</a:t>
            </a:r>
          </a:p>
          <a:p>
            <a:pPr algn="l">
              <a:lnSpc>
                <a:spcPts val="7559"/>
              </a:lnSpc>
            </a:pPr>
            <a:endParaRPr lang="en-US" sz="5399">
              <a:solidFill>
                <a:srgbClr val="000000"/>
              </a:solidFill>
              <a:latin typeface="Omnes Semibold"/>
              <a:ea typeface="Omnes Semibold"/>
              <a:cs typeface="Omnes Semibold"/>
              <a:sym typeface="Omnes Semibold"/>
            </a:endParaRPr>
          </a:p>
          <a:p>
            <a:pPr algn="l">
              <a:lnSpc>
                <a:spcPts val="7559"/>
              </a:lnSpc>
            </a:pPr>
            <a:r>
              <a:rPr lang="en-US" sz="5399">
                <a:solidFill>
                  <a:srgbClr val="000000"/>
                </a:solidFill>
                <a:latin typeface="Omnes Semibold"/>
                <a:ea typeface="Omnes Semibold"/>
                <a:cs typeface="Omnes Semibold"/>
                <a:sym typeface="Omnes Semibold"/>
              </a:rPr>
              <a:t>3.</a:t>
            </a:r>
          </a:p>
        </p:txBody>
      </p:sp>
      <p:sp>
        <p:nvSpPr>
          <p:cNvPr id="7" name="Freeform 7"/>
          <p:cNvSpPr/>
          <p:nvPr/>
        </p:nvSpPr>
        <p:spPr>
          <a:xfrm>
            <a:off x="8260779" y="3508534"/>
            <a:ext cx="1981018" cy="1966160"/>
          </a:xfrm>
          <a:custGeom>
            <a:avLst/>
            <a:gdLst/>
            <a:ahLst/>
            <a:cxnLst/>
            <a:rect l="l" t="t" r="r" b="b"/>
            <a:pathLst>
              <a:path w="1981018" h="1966160">
                <a:moveTo>
                  <a:pt x="0" y="0"/>
                </a:moveTo>
                <a:lnTo>
                  <a:pt x="1981018" y="0"/>
                </a:lnTo>
                <a:lnTo>
                  <a:pt x="1981018" y="1966161"/>
                </a:lnTo>
                <a:lnTo>
                  <a:pt x="0" y="1966161"/>
                </a:lnTo>
                <a:lnTo>
                  <a:pt x="0" y="0"/>
                </a:lnTo>
                <a:close/>
              </a:path>
            </a:pathLst>
          </a:custGeom>
          <a:blipFill>
            <a:blip r:embed="rId6"/>
            <a:stretch>
              <a:fillRect/>
            </a:stretch>
          </a:blipFill>
        </p:spPr>
        <p:txBody>
          <a:bodyPr/>
          <a:lstStyle/>
          <a:p>
            <a:endParaRPr lang="en-GB"/>
          </a:p>
        </p:txBody>
      </p:sp>
      <p:sp>
        <p:nvSpPr>
          <p:cNvPr id="8" name="Freeform 8"/>
          <p:cNvSpPr/>
          <p:nvPr/>
        </p:nvSpPr>
        <p:spPr>
          <a:xfrm>
            <a:off x="10680038" y="8593722"/>
            <a:ext cx="1332487" cy="1329155"/>
          </a:xfrm>
          <a:custGeom>
            <a:avLst/>
            <a:gdLst/>
            <a:ahLst/>
            <a:cxnLst/>
            <a:rect l="l" t="t" r="r" b="b"/>
            <a:pathLst>
              <a:path w="1332487" h="1329155">
                <a:moveTo>
                  <a:pt x="0" y="0"/>
                </a:moveTo>
                <a:lnTo>
                  <a:pt x="1332487" y="0"/>
                </a:lnTo>
                <a:lnTo>
                  <a:pt x="1332487" y="1329156"/>
                </a:lnTo>
                <a:lnTo>
                  <a:pt x="0" y="1329156"/>
                </a:lnTo>
                <a:lnTo>
                  <a:pt x="0" y="0"/>
                </a:lnTo>
                <a:close/>
              </a:path>
            </a:pathLst>
          </a:custGeom>
          <a:blipFill>
            <a:blip r:embed="rId7"/>
            <a:stretch>
              <a:fillRect/>
            </a:stretch>
          </a:blipFill>
        </p:spPr>
        <p:txBody>
          <a:bodyPr/>
          <a:lstStyle/>
          <a:p>
            <a:endParaRPr lang="en-GB"/>
          </a:p>
        </p:txBody>
      </p:sp>
      <p:sp>
        <p:nvSpPr>
          <p:cNvPr id="9" name="Freeform 9"/>
          <p:cNvSpPr/>
          <p:nvPr/>
        </p:nvSpPr>
        <p:spPr>
          <a:xfrm>
            <a:off x="10680038" y="5871277"/>
            <a:ext cx="1981018" cy="1966160"/>
          </a:xfrm>
          <a:custGeom>
            <a:avLst/>
            <a:gdLst/>
            <a:ahLst/>
            <a:cxnLst/>
            <a:rect l="l" t="t" r="r" b="b"/>
            <a:pathLst>
              <a:path w="1981018" h="1966160">
                <a:moveTo>
                  <a:pt x="0" y="0"/>
                </a:moveTo>
                <a:lnTo>
                  <a:pt x="1981018" y="0"/>
                </a:lnTo>
                <a:lnTo>
                  <a:pt x="1981018" y="1966160"/>
                </a:lnTo>
                <a:lnTo>
                  <a:pt x="0" y="1966160"/>
                </a:lnTo>
                <a:lnTo>
                  <a:pt x="0" y="0"/>
                </a:lnTo>
                <a:close/>
              </a:path>
            </a:pathLst>
          </a:custGeom>
          <a:blipFill>
            <a:blip r:embed="rId6"/>
            <a:stretch>
              <a:fillRect/>
            </a:stretch>
          </a:blipFill>
        </p:spPr>
        <p:txBody>
          <a:bodyPr/>
          <a:lstStyle/>
          <a:p>
            <a:endParaRPr lang="en-GB"/>
          </a:p>
        </p:txBody>
      </p:sp>
      <p:sp>
        <p:nvSpPr>
          <p:cNvPr id="10" name="TextBox 10"/>
          <p:cNvSpPr txBox="1"/>
          <p:nvPr/>
        </p:nvSpPr>
        <p:spPr>
          <a:xfrm>
            <a:off x="13739188" y="6187956"/>
            <a:ext cx="4901321" cy="1173479"/>
          </a:xfrm>
          <a:prstGeom prst="rect">
            <a:avLst/>
          </a:prstGeom>
        </p:spPr>
        <p:txBody>
          <a:bodyPr lIns="0" tIns="0" rIns="0" bIns="0" rtlCol="0" anchor="t">
            <a:spAutoFit/>
          </a:bodyPr>
          <a:lstStyle/>
          <a:p>
            <a:pPr algn="ctr">
              <a:lnSpc>
                <a:spcPts val="4620"/>
              </a:lnSpc>
            </a:pPr>
            <a:r>
              <a:rPr lang="en-US" sz="3300">
                <a:solidFill>
                  <a:srgbClr val="E41B13"/>
                </a:solidFill>
                <a:latin typeface="Omnes Semibold"/>
                <a:ea typeface="Omnes Semibold"/>
                <a:cs typeface="Omnes Semibold"/>
                <a:sym typeface="Omnes Semibold"/>
              </a:rPr>
              <a:t>Stand with </a:t>
            </a:r>
          </a:p>
          <a:p>
            <a:pPr algn="ctr">
              <a:lnSpc>
                <a:spcPts val="4620"/>
              </a:lnSpc>
              <a:spcBef>
                <a:spcPct val="0"/>
              </a:spcBef>
            </a:pPr>
            <a:r>
              <a:rPr lang="en-US" sz="3300">
                <a:solidFill>
                  <a:srgbClr val="E41B13"/>
                </a:solidFill>
                <a:latin typeface="Omnes Semibold"/>
                <a:ea typeface="Omnes Semibold"/>
                <a:cs typeface="Omnes Semibold"/>
                <a:sym typeface="Omnes Semibold"/>
              </a:rPr>
              <a:t>arms folded</a:t>
            </a:r>
          </a:p>
        </p:txBody>
      </p:sp>
      <p:sp>
        <p:nvSpPr>
          <p:cNvPr id="11" name="Freeform 11"/>
          <p:cNvSpPr/>
          <p:nvPr/>
        </p:nvSpPr>
        <p:spPr>
          <a:xfrm>
            <a:off x="13011231" y="6418854"/>
            <a:ext cx="1332487" cy="1329155"/>
          </a:xfrm>
          <a:custGeom>
            <a:avLst/>
            <a:gdLst/>
            <a:ahLst/>
            <a:cxnLst/>
            <a:rect l="l" t="t" r="r" b="b"/>
            <a:pathLst>
              <a:path w="1332487" h="1329155">
                <a:moveTo>
                  <a:pt x="0" y="0"/>
                </a:moveTo>
                <a:lnTo>
                  <a:pt x="1332486" y="0"/>
                </a:lnTo>
                <a:lnTo>
                  <a:pt x="1332486" y="1329155"/>
                </a:lnTo>
                <a:lnTo>
                  <a:pt x="0" y="1329155"/>
                </a:lnTo>
                <a:lnTo>
                  <a:pt x="0" y="0"/>
                </a:lnTo>
                <a:close/>
              </a:path>
            </a:pathLst>
          </a:custGeom>
          <a:blipFill>
            <a:blip r:embed="rId7"/>
            <a:stretch>
              <a:fillRect/>
            </a:stretch>
          </a:blipFill>
        </p:spPr>
        <p:txBody>
          <a:bodyPr/>
          <a:lstStyle/>
          <a:p>
            <a:endParaRPr lang="en-GB"/>
          </a:p>
        </p:txBody>
      </p:sp>
      <p:sp>
        <p:nvSpPr>
          <p:cNvPr id="12" name="Freeform 12"/>
          <p:cNvSpPr/>
          <p:nvPr/>
        </p:nvSpPr>
        <p:spPr>
          <a:xfrm>
            <a:off x="392006" y="1709940"/>
            <a:ext cx="2894893" cy="5112381"/>
          </a:xfrm>
          <a:custGeom>
            <a:avLst/>
            <a:gdLst/>
            <a:ahLst/>
            <a:cxnLst/>
            <a:rect l="l" t="t" r="r" b="b"/>
            <a:pathLst>
              <a:path w="2894893" h="5112381">
                <a:moveTo>
                  <a:pt x="0" y="0"/>
                </a:moveTo>
                <a:lnTo>
                  <a:pt x="2894893" y="0"/>
                </a:lnTo>
                <a:lnTo>
                  <a:pt x="2894893" y="5112380"/>
                </a:lnTo>
                <a:lnTo>
                  <a:pt x="0" y="511238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13" name="Freeform 13"/>
          <p:cNvSpPr/>
          <p:nvPr/>
        </p:nvSpPr>
        <p:spPr>
          <a:xfrm>
            <a:off x="5894879" y="3407921"/>
            <a:ext cx="2259764" cy="2254115"/>
          </a:xfrm>
          <a:custGeom>
            <a:avLst/>
            <a:gdLst/>
            <a:ahLst/>
            <a:cxnLst/>
            <a:rect l="l" t="t" r="r" b="b"/>
            <a:pathLst>
              <a:path w="2259764" h="2254115">
                <a:moveTo>
                  <a:pt x="0" y="0"/>
                </a:moveTo>
                <a:lnTo>
                  <a:pt x="2259764" y="0"/>
                </a:lnTo>
                <a:lnTo>
                  <a:pt x="2259764" y="2254114"/>
                </a:lnTo>
                <a:lnTo>
                  <a:pt x="0" y="2254114"/>
                </a:lnTo>
                <a:lnTo>
                  <a:pt x="0" y="0"/>
                </a:lnTo>
                <a:close/>
              </a:path>
            </a:pathLst>
          </a:custGeom>
          <a:blipFill>
            <a:blip r:embed="rId10"/>
            <a:stretch>
              <a:fillRect/>
            </a:stretch>
          </a:blipFill>
        </p:spPr>
        <p:txBody>
          <a:bodyPr/>
          <a:lstStyle/>
          <a:p>
            <a:endParaRPr lang="en-GB"/>
          </a:p>
        </p:txBody>
      </p:sp>
      <p:sp>
        <p:nvSpPr>
          <p:cNvPr id="14" name="Freeform 14"/>
          <p:cNvSpPr/>
          <p:nvPr/>
        </p:nvSpPr>
        <p:spPr>
          <a:xfrm>
            <a:off x="10241797" y="3439686"/>
            <a:ext cx="2492842" cy="2190585"/>
          </a:xfrm>
          <a:custGeom>
            <a:avLst/>
            <a:gdLst/>
            <a:ahLst/>
            <a:cxnLst/>
            <a:rect l="l" t="t" r="r" b="b"/>
            <a:pathLst>
              <a:path w="2492842" h="2190585">
                <a:moveTo>
                  <a:pt x="0" y="0"/>
                </a:moveTo>
                <a:lnTo>
                  <a:pt x="2492842" y="0"/>
                </a:lnTo>
                <a:lnTo>
                  <a:pt x="2492842" y="2190585"/>
                </a:lnTo>
                <a:lnTo>
                  <a:pt x="0" y="2190585"/>
                </a:lnTo>
                <a:lnTo>
                  <a:pt x="0" y="0"/>
                </a:lnTo>
                <a:close/>
              </a:path>
            </a:pathLst>
          </a:custGeom>
          <a:blipFill>
            <a:blip r:embed="rId11"/>
            <a:stretch>
              <a:fillRect/>
            </a:stretch>
          </a:blipFill>
        </p:spPr>
        <p:txBody>
          <a:bodyPr/>
          <a:lstStyle/>
          <a:p>
            <a:endParaRPr lang="en-GB"/>
          </a:p>
        </p:txBody>
      </p:sp>
      <p:sp>
        <p:nvSpPr>
          <p:cNvPr id="15" name="TextBox 15"/>
          <p:cNvSpPr txBox="1"/>
          <p:nvPr/>
        </p:nvSpPr>
        <p:spPr>
          <a:xfrm rot="2769325">
            <a:off x="2108246" y="7468302"/>
            <a:ext cx="1670447" cy="967741"/>
          </a:xfrm>
          <a:prstGeom prst="rect">
            <a:avLst/>
          </a:prstGeom>
        </p:spPr>
        <p:txBody>
          <a:bodyPr lIns="0" tIns="0" rIns="0" bIns="0" rtlCol="0" anchor="t">
            <a:spAutoFit/>
          </a:bodyPr>
          <a:lstStyle/>
          <a:p>
            <a:pPr algn="ctr">
              <a:lnSpc>
                <a:spcPts val="7559"/>
              </a:lnSpc>
              <a:spcBef>
                <a:spcPct val="0"/>
              </a:spcBef>
            </a:pPr>
            <a:r>
              <a:rPr lang="en-US" sz="5399">
                <a:solidFill>
                  <a:srgbClr val="000000"/>
                </a:solidFill>
                <a:latin typeface="Omnes Semibold"/>
                <a:ea typeface="Omnes Semibold"/>
                <a:cs typeface="Omnes Semibold"/>
                <a:sym typeface="Omnes Semibold"/>
              </a:rPr>
              <a:t>£1.30</a:t>
            </a:r>
          </a:p>
        </p:txBody>
      </p:sp>
      <p:sp>
        <p:nvSpPr>
          <p:cNvPr id="16" name="TextBox 16"/>
          <p:cNvSpPr txBox="1"/>
          <p:nvPr/>
        </p:nvSpPr>
        <p:spPr>
          <a:xfrm>
            <a:off x="12829097" y="3505728"/>
            <a:ext cx="4901321" cy="1173479"/>
          </a:xfrm>
          <a:prstGeom prst="rect">
            <a:avLst/>
          </a:prstGeom>
        </p:spPr>
        <p:txBody>
          <a:bodyPr lIns="0" tIns="0" rIns="0" bIns="0" rtlCol="0" anchor="t">
            <a:spAutoFit/>
          </a:bodyPr>
          <a:lstStyle/>
          <a:p>
            <a:pPr algn="ctr">
              <a:lnSpc>
                <a:spcPts val="4620"/>
              </a:lnSpc>
              <a:spcBef>
                <a:spcPct val="0"/>
              </a:spcBef>
            </a:pPr>
            <a:r>
              <a:rPr lang="en-US" sz="3300">
                <a:solidFill>
                  <a:srgbClr val="E41B13"/>
                </a:solidFill>
                <a:latin typeface="Omnes Semibold"/>
                <a:ea typeface="Omnes Semibold"/>
                <a:cs typeface="Omnes Semibold"/>
                <a:sym typeface="Omnes Semibold"/>
              </a:rPr>
              <a:t>Stand with hands on your head</a:t>
            </a:r>
          </a:p>
        </p:txBody>
      </p:sp>
      <p:sp>
        <p:nvSpPr>
          <p:cNvPr id="17" name="TextBox 17"/>
          <p:cNvSpPr txBox="1"/>
          <p:nvPr/>
        </p:nvSpPr>
        <p:spPr>
          <a:xfrm>
            <a:off x="11668297" y="8586388"/>
            <a:ext cx="4901321" cy="1173479"/>
          </a:xfrm>
          <a:prstGeom prst="rect">
            <a:avLst/>
          </a:prstGeom>
        </p:spPr>
        <p:txBody>
          <a:bodyPr lIns="0" tIns="0" rIns="0" bIns="0" rtlCol="0" anchor="t">
            <a:spAutoFit/>
          </a:bodyPr>
          <a:lstStyle/>
          <a:p>
            <a:pPr algn="ctr">
              <a:lnSpc>
                <a:spcPts val="4620"/>
              </a:lnSpc>
              <a:spcBef>
                <a:spcPct val="0"/>
              </a:spcBef>
            </a:pPr>
            <a:r>
              <a:rPr lang="en-US" sz="3300">
                <a:solidFill>
                  <a:srgbClr val="E41B13"/>
                </a:solidFill>
                <a:latin typeface="Omnes Semibold"/>
                <a:ea typeface="Omnes Semibold"/>
                <a:cs typeface="Omnes Semibold"/>
                <a:sym typeface="Omnes Semibold"/>
              </a:rPr>
              <a:t>Stand with hands on shoulders</a:t>
            </a:r>
          </a:p>
        </p:txBody>
      </p:sp>
      <p:sp>
        <p:nvSpPr>
          <p:cNvPr id="18" name="Freeform 18"/>
          <p:cNvSpPr/>
          <p:nvPr/>
        </p:nvSpPr>
        <p:spPr>
          <a:xfrm>
            <a:off x="5853964" y="5781849"/>
            <a:ext cx="2157150" cy="2145016"/>
          </a:xfrm>
          <a:custGeom>
            <a:avLst/>
            <a:gdLst/>
            <a:ahLst/>
            <a:cxnLst/>
            <a:rect l="l" t="t" r="r" b="b"/>
            <a:pathLst>
              <a:path w="2157150" h="2145016">
                <a:moveTo>
                  <a:pt x="0" y="0"/>
                </a:moveTo>
                <a:lnTo>
                  <a:pt x="2157150" y="0"/>
                </a:lnTo>
                <a:lnTo>
                  <a:pt x="2157150" y="2145016"/>
                </a:lnTo>
                <a:lnTo>
                  <a:pt x="0" y="2145016"/>
                </a:lnTo>
                <a:lnTo>
                  <a:pt x="0" y="0"/>
                </a:lnTo>
                <a:close/>
              </a:path>
            </a:pathLst>
          </a:custGeom>
          <a:blipFill>
            <a:blip r:embed="rId12"/>
            <a:stretch>
              <a:fillRect/>
            </a:stretch>
          </a:blipFill>
        </p:spPr>
        <p:txBody>
          <a:bodyPr/>
          <a:lstStyle/>
          <a:p>
            <a:endParaRPr lang="en-GB"/>
          </a:p>
        </p:txBody>
      </p:sp>
      <p:sp>
        <p:nvSpPr>
          <p:cNvPr id="19" name="Freeform 19"/>
          <p:cNvSpPr/>
          <p:nvPr/>
        </p:nvSpPr>
        <p:spPr>
          <a:xfrm>
            <a:off x="8172713" y="5781849"/>
            <a:ext cx="2157150" cy="2145016"/>
          </a:xfrm>
          <a:custGeom>
            <a:avLst/>
            <a:gdLst/>
            <a:ahLst/>
            <a:cxnLst/>
            <a:rect l="l" t="t" r="r" b="b"/>
            <a:pathLst>
              <a:path w="2157150" h="2145016">
                <a:moveTo>
                  <a:pt x="0" y="0"/>
                </a:moveTo>
                <a:lnTo>
                  <a:pt x="2157150" y="0"/>
                </a:lnTo>
                <a:lnTo>
                  <a:pt x="2157150" y="2145016"/>
                </a:lnTo>
                <a:lnTo>
                  <a:pt x="0" y="2145016"/>
                </a:lnTo>
                <a:lnTo>
                  <a:pt x="0" y="0"/>
                </a:lnTo>
                <a:close/>
              </a:path>
            </a:pathLst>
          </a:custGeom>
          <a:blipFill>
            <a:blip r:embed="rId12"/>
            <a:stretch>
              <a:fillRect/>
            </a:stretch>
          </a:blipFill>
        </p:spPr>
        <p:txBody>
          <a:bodyPr/>
          <a:lstStyle/>
          <a:p>
            <a:endParaRPr lang="en-GB"/>
          </a:p>
        </p:txBody>
      </p:sp>
      <p:sp>
        <p:nvSpPr>
          <p:cNvPr id="20" name="Freeform 20"/>
          <p:cNvSpPr/>
          <p:nvPr/>
        </p:nvSpPr>
        <p:spPr>
          <a:xfrm>
            <a:off x="5751350" y="7960382"/>
            <a:ext cx="2259764" cy="2254115"/>
          </a:xfrm>
          <a:custGeom>
            <a:avLst/>
            <a:gdLst/>
            <a:ahLst/>
            <a:cxnLst/>
            <a:rect l="l" t="t" r="r" b="b"/>
            <a:pathLst>
              <a:path w="2259764" h="2254115">
                <a:moveTo>
                  <a:pt x="0" y="0"/>
                </a:moveTo>
                <a:lnTo>
                  <a:pt x="2259764" y="0"/>
                </a:lnTo>
                <a:lnTo>
                  <a:pt x="2259764" y="2254114"/>
                </a:lnTo>
                <a:lnTo>
                  <a:pt x="0" y="2254114"/>
                </a:lnTo>
                <a:lnTo>
                  <a:pt x="0" y="0"/>
                </a:lnTo>
                <a:close/>
              </a:path>
            </a:pathLst>
          </a:custGeom>
          <a:blipFill>
            <a:blip r:embed="rId10"/>
            <a:stretch>
              <a:fillRect/>
            </a:stretch>
          </a:blipFill>
        </p:spPr>
        <p:txBody>
          <a:bodyPr/>
          <a:lstStyle/>
          <a:p>
            <a:endParaRPr lang="en-GB"/>
          </a:p>
        </p:txBody>
      </p:sp>
      <p:sp>
        <p:nvSpPr>
          <p:cNvPr id="21" name="Freeform 21"/>
          <p:cNvSpPr/>
          <p:nvPr/>
        </p:nvSpPr>
        <p:spPr>
          <a:xfrm>
            <a:off x="8355067" y="8104359"/>
            <a:ext cx="1981018" cy="1966160"/>
          </a:xfrm>
          <a:custGeom>
            <a:avLst/>
            <a:gdLst/>
            <a:ahLst/>
            <a:cxnLst/>
            <a:rect l="l" t="t" r="r" b="b"/>
            <a:pathLst>
              <a:path w="1981018" h="1966160">
                <a:moveTo>
                  <a:pt x="0" y="0"/>
                </a:moveTo>
                <a:lnTo>
                  <a:pt x="1981018" y="0"/>
                </a:lnTo>
                <a:lnTo>
                  <a:pt x="1981018" y="1966160"/>
                </a:lnTo>
                <a:lnTo>
                  <a:pt x="0" y="1966160"/>
                </a:lnTo>
                <a:lnTo>
                  <a:pt x="0" y="0"/>
                </a:lnTo>
                <a:close/>
              </a:path>
            </a:pathLst>
          </a:custGeom>
          <a:blipFill>
            <a:blip r:embed="rId6"/>
            <a:stretch>
              <a:fillRect/>
            </a:stretch>
          </a:blipFill>
        </p:spPr>
        <p:txBody>
          <a:bodyPr/>
          <a:lstStyle/>
          <a:p>
            <a:endParaRPr lang="en-GB"/>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2"/>
            <a:stretch>
              <a:fillRect/>
            </a:stretch>
          </a:blipFill>
        </p:spPr>
        <p:txBody>
          <a:bodyPr/>
          <a:lstStyle/>
          <a:p>
            <a:endParaRPr lang="en-GB"/>
          </a:p>
        </p:txBody>
      </p:sp>
      <p:sp>
        <p:nvSpPr>
          <p:cNvPr id="3" name="Freeform 3"/>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3"/>
            <a:stretch>
              <a:fillRect/>
            </a:stretch>
          </a:blipFill>
        </p:spPr>
        <p:txBody>
          <a:bodyPr/>
          <a:lstStyle/>
          <a:p>
            <a:endParaRPr lang="en-GB"/>
          </a:p>
        </p:txBody>
      </p:sp>
      <p:sp>
        <p:nvSpPr>
          <p:cNvPr id="4" name="Freeform 4"/>
          <p:cNvSpPr/>
          <p:nvPr/>
        </p:nvSpPr>
        <p:spPr>
          <a:xfrm>
            <a:off x="915199" y="6479643"/>
            <a:ext cx="3123771" cy="2741109"/>
          </a:xfrm>
          <a:custGeom>
            <a:avLst/>
            <a:gdLst/>
            <a:ahLst/>
            <a:cxnLst/>
            <a:rect l="l" t="t" r="r" b="b"/>
            <a:pathLst>
              <a:path w="3123771" h="2741109">
                <a:moveTo>
                  <a:pt x="0" y="0"/>
                </a:moveTo>
                <a:lnTo>
                  <a:pt x="3123771" y="0"/>
                </a:lnTo>
                <a:lnTo>
                  <a:pt x="3123771" y="2741109"/>
                </a:lnTo>
                <a:lnTo>
                  <a:pt x="0" y="27411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TextBox 5"/>
          <p:cNvSpPr txBox="1"/>
          <p:nvPr/>
        </p:nvSpPr>
        <p:spPr>
          <a:xfrm>
            <a:off x="3532656" y="1285125"/>
            <a:ext cx="14294764" cy="2277753"/>
          </a:xfrm>
          <a:prstGeom prst="rect">
            <a:avLst/>
          </a:prstGeom>
        </p:spPr>
        <p:txBody>
          <a:bodyPr lIns="0" tIns="0" rIns="0" bIns="0" rtlCol="0" anchor="t">
            <a:spAutoFit/>
          </a:bodyPr>
          <a:lstStyle/>
          <a:p>
            <a:pPr algn="ctr">
              <a:lnSpc>
                <a:spcPts val="17779"/>
              </a:lnSpc>
              <a:spcBef>
                <a:spcPct val="0"/>
              </a:spcBef>
            </a:pPr>
            <a:r>
              <a:rPr lang="en-US" sz="12699">
                <a:solidFill>
                  <a:srgbClr val="E41B13"/>
                </a:solidFill>
                <a:latin typeface="Omnes Bold"/>
                <a:ea typeface="Omnes Bold"/>
                <a:cs typeface="Omnes Bold"/>
                <a:sym typeface="Omnes Bold"/>
              </a:rPr>
              <a:t>Correct Answer is: </a:t>
            </a:r>
          </a:p>
        </p:txBody>
      </p:sp>
      <p:sp>
        <p:nvSpPr>
          <p:cNvPr id="6" name="TextBox 6"/>
          <p:cNvSpPr txBox="1"/>
          <p:nvPr/>
        </p:nvSpPr>
        <p:spPr>
          <a:xfrm>
            <a:off x="4812129" y="4975919"/>
            <a:ext cx="10188972" cy="1920241"/>
          </a:xfrm>
          <a:prstGeom prst="rect">
            <a:avLst/>
          </a:prstGeom>
        </p:spPr>
        <p:txBody>
          <a:bodyPr lIns="0" tIns="0" rIns="0" bIns="0" rtlCol="0" anchor="t">
            <a:spAutoFit/>
          </a:bodyPr>
          <a:lstStyle/>
          <a:p>
            <a:pPr algn="l">
              <a:lnSpc>
                <a:spcPts val="7559"/>
              </a:lnSpc>
            </a:pPr>
            <a:r>
              <a:rPr lang="en-US" sz="5399">
                <a:solidFill>
                  <a:srgbClr val="000000"/>
                </a:solidFill>
                <a:latin typeface="Omnes Semibold"/>
                <a:ea typeface="Omnes Semibold"/>
                <a:cs typeface="Omnes Semibold"/>
                <a:sym typeface="Omnes Semibold"/>
              </a:rPr>
              <a:t>1.</a:t>
            </a:r>
          </a:p>
          <a:p>
            <a:pPr algn="l">
              <a:lnSpc>
                <a:spcPts val="7559"/>
              </a:lnSpc>
            </a:pPr>
            <a:endParaRPr lang="en-US" sz="5399">
              <a:solidFill>
                <a:srgbClr val="000000"/>
              </a:solidFill>
              <a:latin typeface="Omnes Semibold"/>
              <a:ea typeface="Omnes Semibold"/>
              <a:cs typeface="Omnes Semibold"/>
              <a:sym typeface="Omnes Semibold"/>
            </a:endParaRPr>
          </a:p>
        </p:txBody>
      </p:sp>
      <p:sp>
        <p:nvSpPr>
          <p:cNvPr id="7" name="Freeform 7"/>
          <p:cNvSpPr/>
          <p:nvPr/>
        </p:nvSpPr>
        <p:spPr>
          <a:xfrm>
            <a:off x="8260779" y="4496760"/>
            <a:ext cx="1981018" cy="1966160"/>
          </a:xfrm>
          <a:custGeom>
            <a:avLst/>
            <a:gdLst/>
            <a:ahLst/>
            <a:cxnLst/>
            <a:rect l="l" t="t" r="r" b="b"/>
            <a:pathLst>
              <a:path w="1981018" h="1966160">
                <a:moveTo>
                  <a:pt x="0" y="0"/>
                </a:moveTo>
                <a:lnTo>
                  <a:pt x="1981018" y="0"/>
                </a:lnTo>
                <a:lnTo>
                  <a:pt x="1981018" y="1966160"/>
                </a:lnTo>
                <a:lnTo>
                  <a:pt x="0" y="1966160"/>
                </a:lnTo>
                <a:lnTo>
                  <a:pt x="0" y="0"/>
                </a:lnTo>
                <a:close/>
              </a:path>
            </a:pathLst>
          </a:custGeom>
          <a:blipFill>
            <a:blip r:embed="rId6"/>
            <a:stretch>
              <a:fillRect/>
            </a:stretch>
          </a:blipFill>
        </p:spPr>
        <p:txBody>
          <a:bodyPr/>
          <a:lstStyle/>
          <a:p>
            <a:endParaRPr lang="en-GB"/>
          </a:p>
        </p:txBody>
      </p:sp>
      <p:sp>
        <p:nvSpPr>
          <p:cNvPr id="8" name="Freeform 8"/>
          <p:cNvSpPr/>
          <p:nvPr/>
        </p:nvSpPr>
        <p:spPr>
          <a:xfrm>
            <a:off x="392006" y="1709940"/>
            <a:ext cx="2894893" cy="5112381"/>
          </a:xfrm>
          <a:custGeom>
            <a:avLst/>
            <a:gdLst/>
            <a:ahLst/>
            <a:cxnLst/>
            <a:rect l="l" t="t" r="r" b="b"/>
            <a:pathLst>
              <a:path w="2894893" h="5112381">
                <a:moveTo>
                  <a:pt x="0" y="0"/>
                </a:moveTo>
                <a:lnTo>
                  <a:pt x="2894893" y="0"/>
                </a:lnTo>
                <a:lnTo>
                  <a:pt x="2894893" y="5112380"/>
                </a:lnTo>
                <a:lnTo>
                  <a:pt x="0" y="511238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9" name="Freeform 9"/>
          <p:cNvSpPr/>
          <p:nvPr/>
        </p:nvSpPr>
        <p:spPr>
          <a:xfrm>
            <a:off x="5905765" y="4364382"/>
            <a:ext cx="2259764" cy="2254115"/>
          </a:xfrm>
          <a:custGeom>
            <a:avLst/>
            <a:gdLst/>
            <a:ahLst/>
            <a:cxnLst/>
            <a:rect l="l" t="t" r="r" b="b"/>
            <a:pathLst>
              <a:path w="2259764" h="2254115">
                <a:moveTo>
                  <a:pt x="0" y="0"/>
                </a:moveTo>
                <a:lnTo>
                  <a:pt x="2259764" y="0"/>
                </a:lnTo>
                <a:lnTo>
                  <a:pt x="2259764" y="2254114"/>
                </a:lnTo>
                <a:lnTo>
                  <a:pt x="0" y="2254114"/>
                </a:lnTo>
                <a:lnTo>
                  <a:pt x="0" y="0"/>
                </a:lnTo>
                <a:close/>
              </a:path>
            </a:pathLst>
          </a:custGeom>
          <a:blipFill>
            <a:blip r:embed="rId9"/>
            <a:stretch>
              <a:fillRect/>
            </a:stretch>
          </a:blipFill>
        </p:spPr>
        <p:txBody>
          <a:bodyPr/>
          <a:lstStyle/>
          <a:p>
            <a:endParaRPr lang="en-GB"/>
          </a:p>
        </p:txBody>
      </p:sp>
      <p:sp>
        <p:nvSpPr>
          <p:cNvPr id="10" name="Freeform 10"/>
          <p:cNvSpPr/>
          <p:nvPr/>
        </p:nvSpPr>
        <p:spPr>
          <a:xfrm>
            <a:off x="10241797" y="4427912"/>
            <a:ext cx="2492842" cy="2190585"/>
          </a:xfrm>
          <a:custGeom>
            <a:avLst/>
            <a:gdLst/>
            <a:ahLst/>
            <a:cxnLst/>
            <a:rect l="l" t="t" r="r" b="b"/>
            <a:pathLst>
              <a:path w="2492842" h="2190585">
                <a:moveTo>
                  <a:pt x="0" y="0"/>
                </a:moveTo>
                <a:lnTo>
                  <a:pt x="2492842" y="0"/>
                </a:lnTo>
                <a:lnTo>
                  <a:pt x="2492842" y="2190584"/>
                </a:lnTo>
                <a:lnTo>
                  <a:pt x="0" y="2190584"/>
                </a:lnTo>
                <a:lnTo>
                  <a:pt x="0" y="0"/>
                </a:lnTo>
                <a:close/>
              </a:path>
            </a:pathLst>
          </a:custGeom>
          <a:blipFill>
            <a:blip r:embed="rId10"/>
            <a:stretch>
              <a:fillRect/>
            </a:stretch>
          </a:blipFill>
        </p:spPr>
        <p:txBody>
          <a:bodyPr/>
          <a:lstStyle/>
          <a:p>
            <a:endParaRPr lang="en-GB"/>
          </a:p>
        </p:txBody>
      </p:sp>
      <p:sp>
        <p:nvSpPr>
          <p:cNvPr id="11" name="TextBox 11"/>
          <p:cNvSpPr txBox="1"/>
          <p:nvPr/>
        </p:nvSpPr>
        <p:spPr>
          <a:xfrm rot="2769325">
            <a:off x="2108246" y="7468302"/>
            <a:ext cx="1670447" cy="967741"/>
          </a:xfrm>
          <a:prstGeom prst="rect">
            <a:avLst/>
          </a:prstGeom>
        </p:spPr>
        <p:txBody>
          <a:bodyPr lIns="0" tIns="0" rIns="0" bIns="0" rtlCol="0" anchor="t">
            <a:spAutoFit/>
          </a:bodyPr>
          <a:lstStyle/>
          <a:p>
            <a:pPr algn="ctr">
              <a:lnSpc>
                <a:spcPts val="7559"/>
              </a:lnSpc>
              <a:spcBef>
                <a:spcPct val="0"/>
              </a:spcBef>
            </a:pPr>
            <a:r>
              <a:rPr lang="en-US" sz="5399">
                <a:solidFill>
                  <a:srgbClr val="000000"/>
                </a:solidFill>
                <a:latin typeface="Omnes Semibold"/>
                <a:ea typeface="Omnes Semibold"/>
                <a:cs typeface="Omnes Semibold"/>
                <a:sym typeface="Omnes Semibold"/>
              </a:rPr>
              <a:t>£1.30</a:t>
            </a:r>
          </a:p>
        </p:txBody>
      </p:sp>
      <p:sp>
        <p:nvSpPr>
          <p:cNvPr id="12" name="TextBox 12"/>
          <p:cNvSpPr txBox="1"/>
          <p:nvPr/>
        </p:nvSpPr>
        <p:spPr>
          <a:xfrm>
            <a:off x="12829097" y="4493954"/>
            <a:ext cx="4901321" cy="1173479"/>
          </a:xfrm>
          <a:prstGeom prst="rect">
            <a:avLst/>
          </a:prstGeom>
        </p:spPr>
        <p:txBody>
          <a:bodyPr lIns="0" tIns="0" rIns="0" bIns="0" rtlCol="0" anchor="t">
            <a:spAutoFit/>
          </a:bodyPr>
          <a:lstStyle/>
          <a:p>
            <a:pPr algn="ctr">
              <a:lnSpc>
                <a:spcPts val="4620"/>
              </a:lnSpc>
              <a:spcBef>
                <a:spcPct val="0"/>
              </a:spcBef>
            </a:pPr>
            <a:r>
              <a:rPr lang="en-US" sz="3300">
                <a:solidFill>
                  <a:srgbClr val="E41B13"/>
                </a:solidFill>
                <a:latin typeface="Omnes Semibold"/>
                <a:ea typeface="Omnes Semibold"/>
                <a:cs typeface="Omnes Semibold"/>
                <a:sym typeface="Omnes Semibold"/>
              </a:rPr>
              <a:t>Stand with hands on your head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2"/>
            <a:stretch>
              <a:fillRect/>
            </a:stretch>
          </a:blipFill>
        </p:spPr>
        <p:txBody>
          <a:bodyPr/>
          <a:lstStyle/>
          <a:p>
            <a:endParaRPr lang="en-GB"/>
          </a:p>
        </p:txBody>
      </p:sp>
      <p:sp>
        <p:nvSpPr>
          <p:cNvPr id="3" name="Freeform 3"/>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3"/>
            <a:stretch>
              <a:fillRect/>
            </a:stretch>
          </a:blipFill>
        </p:spPr>
        <p:txBody>
          <a:bodyPr/>
          <a:lstStyle/>
          <a:p>
            <a:endParaRPr lang="en-GB"/>
          </a:p>
        </p:txBody>
      </p:sp>
      <p:sp>
        <p:nvSpPr>
          <p:cNvPr id="4" name="Freeform 4"/>
          <p:cNvSpPr/>
          <p:nvPr/>
        </p:nvSpPr>
        <p:spPr>
          <a:xfrm>
            <a:off x="1072001" y="7519178"/>
            <a:ext cx="3123771" cy="2741109"/>
          </a:xfrm>
          <a:custGeom>
            <a:avLst/>
            <a:gdLst/>
            <a:ahLst/>
            <a:cxnLst/>
            <a:rect l="l" t="t" r="r" b="b"/>
            <a:pathLst>
              <a:path w="3123771" h="2741109">
                <a:moveTo>
                  <a:pt x="0" y="0"/>
                </a:moveTo>
                <a:lnTo>
                  <a:pt x="3123771" y="0"/>
                </a:lnTo>
                <a:lnTo>
                  <a:pt x="3123771" y="2741109"/>
                </a:lnTo>
                <a:lnTo>
                  <a:pt x="0" y="27411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TextBox 5"/>
          <p:cNvSpPr txBox="1"/>
          <p:nvPr/>
        </p:nvSpPr>
        <p:spPr>
          <a:xfrm>
            <a:off x="3286899" y="1367040"/>
            <a:ext cx="11714202" cy="2277753"/>
          </a:xfrm>
          <a:prstGeom prst="rect">
            <a:avLst/>
          </a:prstGeom>
        </p:spPr>
        <p:txBody>
          <a:bodyPr lIns="0" tIns="0" rIns="0" bIns="0" rtlCol="0" anchor="t">
            <a:spAutoFit/>
          </a:bodyPr>
          <a:lstStyle/>
          <a:p>
            <a:pPr algn="ctr">
              <a:lnSpc>
                <a:spcPts val="17779"/>
              </a:lnSpc>
              <a:spcBef>
                <a:spcPct val="0"/>
              </a:spcBef>
            </a:pPr>
            <a:r>
              <a:rPr lang="en-US" sz="12699">
                <a:solidFill>
                  <a:srgbClr val="E41B13"/>
                </a:solidFill>
                <a:latin typeface="Omnes Bold"/>
                <a:ea typeface="Omnes Bold"/>
                <a:cs typeface="Omnes Bold"/>
                <a:sym typeface="Omnes Bold"/>
              </a:rPr>
              <a:t>How much is it?</a:t>
            </a:r>
          </a:p>
        </p:txBody>
      </p:sp>
      <p:sp>
        <p:nvSpPr>
          <p:cNvPr id="6" name="TextBox 6"/>
          <p:cNvSpPr txBox="1"/>
          <p:nvPr/>
        </p:nvSpPr>
        <p:spPr>
          <a:xfrm>
            <a:off x="3837917" y="3987693"/>
            <a:ext cx="10188972" cy="4777741"/>
          </a:xfrm>
          <a:prstGeom prst="rect">
            <a:avLst/>
          </a:prstGeom>
        </p:spPr>
        <p:txBody>
          <a:bodyPr lIns="0" tIns="0" rIns="0" bIns="0" rtlCol="0" anchor="t">
            <a:spAutoFit/>
          </a:bodyPr>
          <a:lstStyle/>
          <a:p>
            <a:pPr algn="l">
              <a:lnSpc>
                <a:spcPts val="7559"/>
              </a:lnSpc>
            </a:pPr>
            <a:r>
              <a:rPr lang="en-US" sz="5399">
                <a:solidFill>
                  <a:srgbClr val="000000"/>
                </a:solidFill>
                <a:latin typeface="Omnes Semibold"/>
                <a:ea typeface="Omnes Semibold"/>
                <a:cs typeface="Omnes Semibold"/>
                <a:sym typeface="Omnes Semibold"/>
              </a:rPr>
              <a:t>1.</a:t>
            </a:r>
          </a:p>
          <a:p>
            <a:pPr algn="l">
              <a:lnSpc>
                <a:spcPts val="7559"/>
              </a:lnSpc>
            </a:pPr>
            <a:endParaRPr lang="en-US" sz="5399">
              <a:solidFill>
                <a:srgbClr val="000000"/>
              </a:solidFill>
              <a:latin typeface="Omnes Semibold"/>
              <a:ea typeface="Omnes Semibold"/>
              <a:cs typeface="Omnes Semibold"/>
              <a:sym typeface="Omnes Semibold"/>
            </a:endParaRPr>
          </a:p>
          <a:p>
            <a:pPr algn="l">
              <a:lnSpc>
                <a:spcPts val="7559"/>
              </a:lnSpc>
            </a:pPr>
            <a:r>
              <a:rPr lang="en-US" sz="5399">
                <a:solidFill>
                  <a:srgbClr val="000000"/>
                </a:solidFill>
                <a:latin typeface="Omnes Semibold"/>
                <a:ea typeface="Omnes Semibold"/>
                <a:cs typeface="Omnes Semibold"/>
                <a:sym typeface="Omnes Semibold"/>
              </a:rPr>
              <a:t>2.</a:t>
            </a:r>
          </a:p>
          <a:p>
            <a:pPr algn="l">
              <a:lnSpc>
                <a:spcPts val="7559"/>
              </a:lnSpc>
            </a:pPr>
            <a:endParaRPr lang="en-US" sz="5399">
              <a:solidFill>
                <a:srgbClr val="000000"/>
              </a:solidFill>
              <a:latin typeface="Omnes Semibold"/>
              <a:ea typeface="Omnes Semibold"/>
              <a:cs typeface="Omnes Semibold"/>
              <a:sym typeface="Omnes Semibold"/>
            </a:endParaRPr>
          </a:p>
          <a:p>
            <a:pPr algn="l">
              <a:lnSpc>
                <a:spcPts val="7559"/>
              </a:lnSpc>
            </a:pPr>
            <a:r>
              <a:rPr lang="en-US" sz="5399">
                <a:solidFill>
                  <a:srgbClr val="000000"/>
                </a:solidFill>
                <a:latin typeface="Omnes Semibold"/>
                <a:ea typeface="Omnes Semibold"/>
                <a:cs typeface="Omnes Semibold"/>
                <a:sym typeface="Omnes Semibold"/>
              </a:rPr>
              <a:t>3.</a:t>
            </a:r>
          </a:p>
        </p:txBody>
      </p:sp>
      <p:sp>
        <p:nvSpPr>
          <p:cNvPr id="7" name="TextBox 7"/>
          <p:cNvSpPr txBox="1"/>
          <p:nvPr/>
        </p:nvSpPr>
        <p:spPr>
          <a:xfrm>
            <a:off x="13937033" y="5824077"/>
            <a:ext cx="3322267" cy="1173479"/>
          </a:xfrm>
          <a:prstGeom prst="rect">
            <a:avLst/>
          </a:prstGeom>
        </p:spPr>
        <p:txBody>
          <a:bodyPr lIns="0" tIns="0" rIns="0" bIns="0" rtlCol="0" anchor="t">
            <a:spAutoFit/>
          </a:bodyPr>
          <a:lstStyle/>
          <a:p>
            <a:pPr algn="ctr">
              <a:lnSpc>
                <a:spcPts val="4620"/>
              </a:lnSpc>
            </a:pPr>
            <a:r>
              <a:rPr lang="en-US" sz="3300">
                <a:solidFill>
                  <a:srgbClr val="E41B13"/>
                </a:solidFill>
                <a:latin typeface="Omnes Semibold"/>
                <a:ea typeface="Omnes Semibold"/>
                <a:cs typeface="Omnes Semibold"/>
                <a:sym typeface="Omnes Semibold"/>
              </a:rPr>
              <a:t>Stand with </a:t>
            </a:r>
          </a:p>
          <a:p>
            <a:pPr algn="ctr">
              <a:lnSpc>
                <a:spcPts val="4620"/>
              </a:lnSpc>
              <a:spcBef>
                <a:spcPct val="0"/>
              </a:spcBef>
            </a:pPr>
            <a:r>
              <a:rPr lang="en-US" sz="3300">
                <a:solidFill>
                  <a:srgbClr val="E41B13"/>
                </a:solidFill>
                <a:latin typeface="Omnes Semibold"/>
                <a:ea typeface="Omnes Semibold"/>
                <a:cs typeface="Omnes Semibold"/>
                <a:sym typeface="Omnes Semibold"/>
              </a:rPr>
              <a:t>arms folded</a:t>
            </a:r>
          </a:p>
        </p:txBody>
      </p:sp>
      <p:sp>
        <p:nvSpPr>
          <p:cNvPr id="8" name="Freeform 8"/>
          <p:cNvSpPr/>
          <p:nvPr/>
        </p:nvSpPr>
        <p:spPr>
          <a:xfrm>
            <a:off x="4534857" y="3427597"/>
            <a:ext cx="2259764" cy="2254115"/>
          </a:xfrm>
          <a:custGeom>
            <a:avLst/>
            <a:gdLst/>
            <a:ahLst/>
            <a:cxnLst/>
            <a:rect l="l" t="t" r="r" b="b"/>
            <a:pathLst>
              <a:path w="2259764" h="2254115">
                <a:moveTo>
                  <a:pt x="0" y="0"/>
                </a:moveTo>
                <a:lnTo>
                  <a:pt x="2259764" y="0"/>
                </a:lnTo>
                <a:lnTo>
                  <a:pt x="2259764" y="2254114"/>
                </a:lnTo>
                <a:lnTo>
                  <a:pt x="0" y="2254114"/>
                </a:lnTo>
                <a:lnTo>
                  <a:pt x="0" y="0"/>
                </a:lnTo>
                <a:close/>
              </a:path>
            </a:pathLst>
          </a:custGeom>
          <a:blipFill>
            <a:blip r:embed="rId6"/>
            <a:stretch>
              <a:fillRect/>
            </a:stretch>
          </a:blipFill>
        </p:spPr>
        <p:txBody>
          <a:bodyPr/>
          <a:lstStyle/>
          <a:p>
            <a:endParaRPr lang="en-GB"/>
          </a:p>
        </p:txBody>
      </p:sp>
      <p:sp>
        <p:nvSpPr>
          <p:cNvPr id="9" name="Freeform 9"/>
          <p:cNvSpPr/>
          <p:nvPr/>
        </p:nvSpPr>
        <p:spPr>
          <a:xfrm>
            <a:off x="4588121" y="5771134"/>
            <a:ext cx="2157150" cy="2145016"/>
          </a:xfrm>
          <a:custGeom>
            <a:avLst/>
            <a:gdLst/>
            <a:ahLst/>
            <a:cxnLst/>
            <a:rect l="l" t="t" r="r" b="b"/>
            <a:pathLst>
              <a:path w="2157150" h="2145016">
                <a:moveTo>
                  <a:pt x="0" y="0"/>
                </a:moveTo>
                <a:lnTo>
                  <a:pt x="2157150" y="0"/>
                </a:lnTo>
                <a:lnTo>
                  <a:pt x="2157150" y="2145016"/>
                </a:lnTo>
                <a:lnTo>
                  <a:pt x="0" y="2145016"/>
                </a:lnTo>
                <a:lnTo>
                  <a:pt x="0" y="0"/>
                </a:lnTo>
                <a:close/>
              </a:path>
            </a:pathLst>
          </a:custGeom>
          <a:blipFill>
            <a:blip r:embed="rId7"/>
            <a:stretch>
              <a:fillRect/>
            </a:stretch>
          </a:blipFill>
        </p:spPr>
        <p:txBody>
          <a:bodyPr/>
          <a:lstStyle/>
          <a:p>
            <a:endParaRPr lang="en-GB"/>
          </a:p>
        </p:txBody>
      </p:sp>
      <p:sp>
        <p:nvSpPr>
          <p:cNvPr id="10" name="Freeform 10"/>
          <p:cNvSpPr/>
          <p:nvPr/>
        </p:nvSpPr>
        <p:spPr>
          <a:xfrm>
            <a:off x="6906870" y="5771134"/>
            <a:ext cx="2157150" cy="2145016"/>
          </a:xfrm>
          <a:custGeom>
            <a:avLst/>
            <a:gdLst/>
            <a:ahLst/>
            <a:cxnLst/>
            <a:rect l="l" t="t" r="r" b="b"/>
            <a:pathLst>
              <a:path w="2157150" h="2145016">
                <a:moveTo>
                  <a:pt x="0" y="0"/>
                </a:moveTo>
                <a:lnTo>
                  <a:pt x="2157150" y="0"/>
                </a:lnTo>
                <a:lnTo>
                  <a:pt x="2157150" y="2145016"/>
                </a:lnTo>
                <a:lnTo>
                  <a:pt x="0" y="2145016"/>
                </a:lnTo>
                <a:lnTo>
                  <a:pt x="0" y="0"/>
                </a:lnTo>
                <a:close/>
              </a:path>
            </a:pathLst>
          </a:custGeom>
          <a:blipFill>
            <a:blip r:embed="rId7"/>
            <a:stretch>
              <a:fillRect/>
            </a:stretch>
          </a:blipFill>
        </p:spPr>
        <p:txBody>
          <a:bodyPr/>
          <a:lstStyle/>
          <a:p>
            <a:endParaRPr lang="en-GB"/>
          </a:p>
        </p:txBody>
      </p:sp>
      <p:sp>
        <p:nvSpPr>
          <p:cNvPr id="11" name="Freeform 11"/>
          <p:cNvSpPr/>
          <p:nvPr/>
        </p:nvSpPr>
        <p:spPr>
          <a:xfrm>
            <a:off x="4794634" y="8078075"/>
            <a:ext cx="2259764" cy="2254115"/>
          </a:xfrm>
          <a:custGeom>
            <a:avLst/>
            <a:gdLst/>
            <a:ahLst/>
            <a:cxnLst/>
            <a:rect l="l" t="t" r="r" b="b"/>
            <a:pathLst>
              <a:path w="2259764" h="2254115">
                <a:moveTo>
                  <a:pt x="0" y="0"/>
                </a:moveTo>
                <a:lnTo>
                  <a:pt x="2259764" y="0"/>
                </a:lnTo>
                <a:lnTo>
                  <a:pt x="2259764" y="2254115"/>
                </a:lnTo>
                <a:lnTo>
                  <a:pt x="0" y="2254115"/>
                </a:lnTo>
                <a:lnTo>
                  <a:pt x="0" y="0"/>
                </a:lnTo>
                <a:close/>
              </a:path>
            </a:pathLst>
          </a:custGeom>
          <a:blipFill>
            <a:blip r:embed="rId6"/>
            <a:stretch>
              <a:fillRect/>
            </a:stretch>
          </a:blipFill>
        </p:spPr>
        <p:txBody>
          <a:bodyPr/>
          <a:lstStyle/>
          <a:p>
            <a:endParaRPr lang="en-GB"/>
          </a:p>
        </p:txBody>
      </p:sp>
      <p:sp>
        <p:nvSpPr>
          <p:cNvPr id="12" name="Freeform 12"/>
          <p:cNvSpPr/>
          <p:nvPr/>
        </p:nvSpPr>
        <p:spPr>
          <a:xfrm>
            <a:off x="915199" y="2677366"/>
            <a:ext cx="2484615" cy="5070643"/>
          </a:xfrm>
          <a:custGeom>
            <a:avLst/>
            <a:gdLst/>
            <a:ahLst/>
            <a:cxnLst/>
            <a:rect l="l" t="t" r="r" b="b"/>
            <a:pathLst>
              <a:path w="2484615" h="5070643">
                <a:moveTo>
                  <a:pt x="0" y="0"/>
                </a:moveTo>
                <a:lnTo>
                  <a:pt x="2484615" y="0"/>
                </a:lnTo>
                <a:lnTo>
                  <a:pt x="2484615" y="5070643"/>
                </a:lnTo>
                <a:lnTo>
                  <a:pt x="0" y="5070643"/>
                </a:lnTo>
                <a:lnTo>
                  <a:pt x="0" y="0"/>
                </a:lnTo>
                <a:close/>
              </a:path>
            </a:pathLst>
          </a:custGeom>
          <a:blipFill>
            <a:blip r:embed="rId8"/>
            <a:stretch>
              <a:fillRect/>
            </a:stretch>
          </a:blipFill>
        </p:spPr>
        <p:txBody>
          <a:bodyPr/>
          <a:lstStyle/>
          <a:p>
            <a:endParaRPr lang="en-GB"/>
          </a:p>
        </p:txBody>
      </p:sp>
      <p:sp>
        <p:nvSpPr>
          <p:cNvPr id="13" name="Freeform 13"/>
          <p:cNvSpPr/>
          <p:nvPr/>
        </p:nvSpPr>
        <p:spPr>
          <a:xfrm>
            <a:off x="6794621" y="3407921"/>
            <a:ext cx="2259764" cy="2254115"/>
          </a:xfrm>
          <a:custGeom>
            <a:avLst/>
            <a:gdLst/>
            <a:ahLst/>
            <a:cxnLst/>
            <a:rect l="l" t="t" r="r" b="b"/>
            <a:pathLst>
              <a:path w="2259764" h="2254115">
                <a:moveTo>
                  <a:pt x="0" y="0"/>
                </a:moveTo>
                <a:lnTo>
                  <a:pt x="2259764" y="0"/>
                </a:lnTo>
                <a:lnTo>
                  <a:pt x="2259764" y="2254114"/>
                </a:lnTo>
                <a:lnTo>
                  <a:pt x="0" y="2254114"/>
                </a:lnTo>
                <a:lnTo>
                  <a:pt x="0" y="0"/>
                </a:lnTo>
                <a:close/>
              </a:path>
            </a:pathLst>
          </a:custGeom>
          <a:blipFill>
            <a:blip r:embed="rId6"/>
            <a:stretch>
              <a:fillRect/>
            </a:stretch>
          </a:blipFill>
        </p:spPr>
        <p:txBody>
          <a:bodyPr/>
          <a:lstStyle/>
          <a:p>
            <a:endParaRPr lang="en-GB"/>
          </a:p>
        </p:txBody>
      </p:sp>
      <p:sp>
        <p:nvSpPr>
          <p:cNvPr id="14" name="Freeform 14"/>
          <p:cNvSpPr/>
          <p:nvPr/>
        </p:nvSpPr>
        <p:spPr>
          <a:xfrm>
            <a:off x="9126329" y="3407921"/>
            <a:ext cx="2157150" cy="2145016"/>
          </a:xfrm>
          <a:custGeom>
            <a:avLst/>
            <a:gdLst/>
            <a:ahLst/>
            <a:cxnLst/>
            <a:rect l="l" t="t" r="r" b="b"/>
            <a:pathLst>
              <a:path w="2157150" h="2145016">
                <a:moveTo>
                  <a:pt x="0" y="0"/>
                </a:moveTo>
                <a:lnTo>
                  <a:pt x="2157150" y="0"/>
                </a:lnTo>
                <a:lnTo>
                  <a:pt x="2157150" y="2145016"/>
                </a:lnTo>
                <a:lnTo>
                  <a:pt x="0" y="2145016"/>
                </a:lnTo>
                <a:lnTo>
                  <a:pt x="0" y="0"/>
                </a:lnTo>
                <a:close/>
              </a:path>
            </a:pathLst>
          </a:custGeom>
          <a:blipFill>
            <a:blip r:embed="rId7"/>
            <a:stretch>
              <a:fillRect/>
            </a:stretch>
          </a:blipFill>
        </p:spPr>
        <p:txBody>
          <a:bodyPr/>
          <a:lstStyle/>
          <a:p>
            <a:endParaRPr lang="en-GB"/>
          </a:p>
        </p:txBody>
      </p:sp>
      <p:sp>
        <p:nvSpPr>
          <p:cNvPr id="15" name="Freeform 15"/>
          <p:cNvSpPr/>
          <p:nvPr/>
        </p:nvSpPr>
        <p:spPr>
          <a:xfrm>
            <a:off x="11099988" y="3238031"/>
            <a:ext cx="2633247" cy="2633247"/>
          </a:xfrm>
          <a:custGeom>
            <a:avLst/>
            <a:gdLst/>
            <a:ahLst/>
            <a:cxnLst/>
            <a:rect l="l" t="t" r="r" b="b"/>
            <a:pathLst>
              <a:path w="2633247" h="2633247">
                <a:moveTo>
                  <a:pt x="0" y="0"/>
                </a:moveTo>
                <a:lnTo>
                  <a:pt x="2633247" y="0"/>
                </a:lnTo>
                <a:lnTo>
                  <a:pt x="2633247" y="2633246"/>
                </a:lnTo>
                <a:lnTo>
                  <a:pt x="0" y="2633246"/>
                </a:lnTo>
                <a:lnTo>
                  <a:pt x="0" y="0"/>
                </a:lnTo>
                <a:close/>
              </a:path>
            </a:pathLst>
          </a:custGeom>
          <a:blipFill>
            <a:blip r:embed="rId9"/>
            <a:stretch>
              <a:fillRect/>
            </a:stretch>
          </a:blipFill>
        </p:spPr>
        <p:txBody>
          <a:bodyPr/>
          <a:lstStyle/>
          <a:p>
            <a:endParaRPr lang="en-GB"/>
          </a:p>
        </p:txBody>
      </p:sp>
      <p:sp>
        <p:nvSpPr>
          <p:cNvPr id="16" name="TextBox 16"/>
          <p:cNvSpPr txBox="1"/>
          <p:nvPr/>
        </p:nvSpPr>
        <p:spPr>
          <a:xfrm rot="3167241">
            <a:off x="2031966" y="8557485"/>
            <a:ext cx="2204187" cy="967741"/>
          </a:xfrm>
          <a:prstGeom prst="rect">
            <a:avLst/>
          </a:prstGeom>
        </p:spPr>
        <p:txBody>
          <a:bodyPr lIns="0" tIns="0" rIns="0" bIns="0" rtlCol="0" anchor="t">
            <a:spAutoFit/>
          </a:bodyPr>
          <a:lstStyle/>
          <a:p>
            <a:pPr algn="ctr">
              <a:lnSpc>
                <a:spcPts val="7559"/>
              </a:lnSpc>
              <a:spcBef>
                <a:spcPct val="0"/>
              </a:spcBef>
            </a:pPr>
            <a:r>
              <a:rPr lang="en-US" sz="5399">
                <a:solidFill>
                  <a:srgbClr val="000000"/>
                </a:solidFill>
                <a:latin typeface="Omnes Semibold"/>
                <a:ea typeface="Omnes Semibold"/>
                <a:cs typeface="Omnes Semibold"/>
                <a:sym typeface="Omnes Semibold"/>
              </a:rPr>
              <a:t>£2.55</a:t>
            </a:r>
          </a:p>
        </p:txBody>
      </p:sp>
      <p:sp>
        <p:nvSpPr>
          <p:cNvPr id="17" name="TextBox 17"/>
          <p:cNvSpPr txBox="1"/>
          <p:nvPr/>
        </p:nvSpPr>
        <p:spPr>
          <a:xfrm>
            <a:off x="14103089" y="3388996"/>
            <a:ext cx="3017505" cy="1754504"/>
          </a:xfrm>
          <a:prstGeom prst="rect">
            <a:avLst/>
          </a:prstGeom>
        </p:spPr>
        <p:txBody>
          <a:bodyPr lIns="0" tIns="0" rIns="0" bIns="0" rtlCol="0" anchor="t">
            <a:spAutoFit/>
          </a:bodyPr>
          <a:lstStyle/>
          <a:p>
            <a:pPr algn="ctr">
              <a:lnSpc>
                <a:spcPts val="4620"/>
              </a:lnSpc>
            </a:pPr>
            <a:r>
              <a:rPr lang="en-US" sz="3300">
                <a:solidFill>
                  <a:srgbClr val="E41B13"/>
                </a:solidFill>
                <a:latin typeface="Omnes Semibold"/>
                <a:ea typeface="Omnes Semibold"/>
                <a:cs typeface="Omnes Semibold"/>
                <a:sym typeface="Omnes Semibold"/>
              </a:rPr>
              <a:t>Stand with</a:t>
            </a:r>
          </a:p>
          <a:p>
            <a:pPr algn="ctr">
              <a:lnSpc>
                <a:spcPts val="4620"/>
              </a:lnSpc>
            </a:pPr>
            <a:r>
              <a:rPr lang="en-US" sz="3300">
                <a:solidFill>
                  <a:srgbClr val="E41B13"/>
                </a:solidFill>
                <a:latin typeface="Omnes Semibold"/>
                <a:ea typeface="Omnes Semibold"/>
                <a:cs typeface="Omnes Semibold"/>
                <a:sym typeface="Omnes Semibold"/>
              </a:rPr>
              <a:t> hands on </a:t>
            </a:r>
          </a:p>
          <a:p>
            <a:pPr algn="ctr">
              <a:lnSpc>
                <a:spcPts val="4620"/>
              </a:lnSpc>
              <a:spcBef>
                <a:spcPct val="0"/>
              </a:spcBef>
            </a:pPr>
            <a:r>
              <a:rPr lang="en-US" sz="3300">
                <a:solidFill>
                  <a:srgbClr val="E41B13"/>
                </a:solidFill>
                <a:latin typeface="Omnes Semibold"/>
                <a:ea typeface="Omnes Semibold"/>
                <a:cs typeface="Omnes Semibold"/>
                <a:sym typeface="Omnes Semibold"/>
              </a:rPr>
              <a:t>your head</a:t>
            </a:r>
          </a:p>
        </p:txBody>
      </p:sp>
      <p:sp>
        <p:nvSpPr>
          <p:cNvPr id="18" name="TextBox 18"/>
          <p:cNvSpPr txBox="1"/>
          <p:nvPr/>
        </p:nvSpPr>
        <p:spPr>
          <a:xfrm>
            <a:off x="13174947" y="8261651"/>
            <a:ext cx="3229381" cy="1754504"/>
          </a:xfrm>
          <a:prstGeom prst="rect">
            <a:avLst/>
          </a:prstGeom>
        </p:spPr>
        <p:txBody>
          <a:bodyPr lIns="0" tIns="0" rIns="0" bIns="0" rtlCol="0" anchor="t">
            <a:spAutoFit/>
          </a:bodyPr>
          <a:lstStyle/>
          <a:p>
            <a:pPr algn="ctr">
              <a:lnSpc>
                <a:spcPts val="4620"/>
              </a:lnSpc>
            </a:pPr>
            <a:r>
              <a:rPr lang="en-US" sz="3300">
                <a:solidFill>
                  <a:srgbClr val="E41B13"/>
                </a:solidFill>
                <a:latin typeface="Omnes Semibold"/>
                <a:ea typeface="Omnes Semibold"/>
                <a:cs typeface="Omnes Semibold"/>
                <a:sym typeface="Omnes Semibold"/>
              </a:rPr>
              <a:t>Stand with </a:t>
            </a:r>
          </a:p>
          <a:p>
            <a:pPr algn="ctr">
              <a:lnSpc>
                <a:spcPts val="4620"/>
              </a:lnSpc>
              <a:spcBef>
                <a:spcPct val="0"/>
              </a:spcBef>
            </a:pPr>
            <a:r>
              <a:rPr lang="en-US" sz="3300">
                <a:solidFill>
                  <a:srgbClr val="E41B13"/>
                </a:solidFill>
                <a:latin typeface="Omnes Semibold"/>
                <a:ea typeface="Omnes Semibold"/>
                <a:cs typeface="Omnes Semibold"/>
                <a:sym typeface="Omnes Semibold"/>
              </a:rPr>
              <a:t>hands on shoulders</a:t>
            </a:r>
          </a:p>
        </p:txBody>
      </p:sp>
      <p:sp>
        <p:nvSpPr>
          <p:cNvPr id="19" name="TextBox 19"/>
          <p:cNvSpPr txBox="1"/>
          <p:nvPr/>
        </p:nvSpPr>
        <p:spPr>
          <a:xfrm>
            <a:off x="1072001" y="5311207"/>
            <a:ext cx="1887855" cy="967741"/>
          </a:xfrm>
          <a:prstGeom prst="rect">
            <a:avLst/>
          </a:prstGeom>
        </p:spPr>
        <p:txBody>
          <a:bodyPr lIns="0" tIns="0" rIns="0" bIns="0" rtlCol="0" anchor="t">
            <a:spAutoFit/>
          </a:bodyPr>
          <a:lstStyle/>
          <a:p>
            <a:pPr algn="ctr">
              <a:lnSpc>
                <a:spcPts val="7559"/>
              </a:lnSpc>
              <a:spcBef>
                <a:spcPct val="0"/>
              </a:spcBef>
            </a:pPr>
            <a:r>
              <a:rPr lang="en-US" sz="5399">
                <a:solidFill>
                  <a:srgbClr val="000000"/>
                </a:solidFill>
                <a:latin typeface="Omnes Semibold"/>
                <a:ea typeface="Omnes Semibold"/>
                <a:cs typeface="Omnes Semibold"/>
                <a:sym typeface="Omnes Semibold"/>
              </a:rPr>
              <a:t>Bread</a:t>
            </a:r>
          </a:p>
        </p:txBody>
      </p:sp>
      <p:sp>
        <p:nvSpPr>
          <p:cNvPr id="20" name="Freeform 20"/>
          <p:cNvSpPr/>
          <p:nvPr/>
        </p:nvSpPr>
        <p:spPr>
          <a:xfrm>
            <a:off x="9190170" y="5662035"/>
            <a:ext cx="2259764" cy="2254115"/>
          </a:xfrm>
          <a:custGeom>
            <a:avLst/>
            <a:gdLst/>
            <a:ahLst/>
            <a:cxnLst/>
            <a:rect l="l" t="t" r="r" b="b"/>
            <a:pathLst>
              <a:path w="2259764" h="2254115">
                <a:moveTo>
                  <a:pt x="0" y="0"/>
                </a:moveTo>
                <a:lnTo>
                  <a:pt x="2259764" y="0"/>
                </a:lnTo>
                <a:lnTo>
                  <a:pt x="2259764" y="2254115"/>
                </a:lnTo>
                <a:lnTo>
                  <a:pt x="0" y="2254115"/>
                </a:lnTo>
                <a:lnTo>
                  <a:pt x="0" y="0"/>
                </a:lnTo>
                <a:close/>
              </a:path>
            </a:pathLst>
          </a:custGeom>
          <a:blipFill>
            <a:blip r:embed="rId6"/>
            <a:stretch>
              <a:fillRect/>
            </a:stretch>
          </a:blipFill>
        </p:spPr>
        <p:txBody>
          <a:bodyPr/>
          <a:lstStyle/>
          <a:p>
            <a:endParaRPr lang="en-GB"/>
          </a:p>
        </p:txBody>
      </p:sp>
      <p:sp>
        <p:nvSpPr>
          <p:cNvPr id="21" name="Freeform 21"/>
          <p:cNvSpPr/>
          <p:nvPr/>
        </p:nvSpPr>
        <p:spPr>
          <a:xfrm>
            <a:off x="11576084" y="5716585"/>
            <a:ext cx="2157150" cy="2145016"/>
          </a:xfrm>
          <a:custGeom>
            <a:avLst/>
            <a:gdLst/>
            <a:ahLst/>
            <a:cxnLst/>
            <a:rect l="l" t="t" r="r" b="b"/>
            <a:pathLst>
              <a:path w="2157150" h="2145016">
                <a:moveTo>
                  <a:pt x="0" y="0"/>
                </a:moveTo>
                <a:lnTo>
                  <a:pt x="2157151" y="0"/>
                </a:lnTo>
                <a:lnTo>
                  <a:pt x="2157151" y="2145016"/>
                </a:lnTo>
                <a:lnTo>
                  <a:pt x="0" y="2145016"/>
                </a:lnTo>
                <a:lnTo>
                  <a:pt x="0" y="0"/>
                </a:lnTo>
                <a:close/>
              </a:path>
            </a:pathLst>
          </a:custGeom>
          <a:blipFill>
            <a:blip r:embed="rId7"/>
            <a:stretch>
              <a:fillRect/>
            </a:stretch>
          </a:blipFill>
        </p:spPr>
        <p:txBody>
          <a:bodyPr/>
          <a:lstStyle/>
          <a:p>
            <a:endParaRPr lang="en-GB"/>
          </a:p>
        </p:txBody>
      </p:sp>
      <p:sp>
        <p:nvSpPr>
          <p:cNvPr id="22" name="Freeform 22"/>
          <p:cNvSpPr/>
          <p:nvPr/>
        </p:nvSpPr>
        <p:spPr>
          <a:xfrm>
            <a:off x="7108708" y="8137292"/>
            <a:ext cx="2157150" cy="2145016"/>
          </a:xfrm>
          <a:custGeom>
            <a:avLst/>
            <a:gdLst/>
            <a:ahLst/>
            <a:cxnLst/>
            <a:rect l="l" t="t" r="r" b="b"/>
            <a:pathLst>
              <a:path w="2157150" h="2145016">
                <a:moveTo>
                  <a:pt x="0" y="0"/>
                </a:moveTo>
                <a:lnTo>
                  <a:pt x="2157150" y="0"/>
                </a:lnTo>
                <a:lnTo>
                  <a:pt x="2157150" y="2145016"/>
                </a:lnTo>
                <a:lnTo>
                  <a:pt x="0" y="2145016"/>
                </a:lnTo>
                <a:lnTo>
                  <a:pt x="0" y="0"/>
                </a:lnTo>
                <a:close/>
              </a:path>
            </a:pathLst>
          </a:custGeom>
          <a:blipFill>
            <a:blip r:embed="rId7"/>
            <a:stretch>
              <a:fillRect/>
            </a:stretch>
          </a:blipFill>
        </p:spPr>
        <p:txBody>
          <a:bodyPr/>
          <a:lstStyle/>
          <a:p>
            <a:endParaRPr lang="en-GB"/>
          </a:p>
        </p:txBody>
      </p:sp>
      <p:sp>
        <p:nvSpPr>
          <p:cNvPr id="23" name="Freeform 23"/>
          <p:cNvSpPr/>
          <p:nvPr/>
        </p:nvSpPr>
        <p:spPr>
          <a:xfrm>
            <a:off x="9373146" y="8123866"/>
            <a:ext cx="2259764" cy="2254115"/>
          </a:xfrm>
          <a:custGeom>
            <a:avLst/>
            <a:gdLst/>
            <a:ahLst/>
            <a:cxnLst/>
            <a:rect l="l" t="t" r="r" b="b"/>
            <a:pathLst>
              <a:path w="2259764" h="2254115">
                <a:moveTo>
                  <a:pt x="0" y="0"/>
                </a:moveTo>
                <a:lnTo>
                  <a:pt x="2259764" y="0"/>
                </a:lnTo>
                <a:lnTo>
                  <a:pt x="2259764" y="2254114"/>
                </a:lnTo>
                <a:lnTo>
                  <a:pt x="0" y="2254114"/>
                </a:lnTo>
                <a:lnTo>
                  <a:pt x="0" y="0"/>
                </a:lnTo>
                <a:close/>
              </a:path>
            </a:pathLst>
          </a:custGeom>
          <a:blipFill>
            <a:blip r:embed="rId6"/>
            <a:stretch>
              <a:fillRect/>
            </a:stretch>
          </a:blipFill>
        </p:spPr>
        <p:txBody>
          <a:bodyPr/>
          <a:lstStyle/>
          <a:p>
            <a:endParaRPr lang="en-GB"/>
          </a:p>
        </p:txBody>
      </p:sp>
      <p:sp>
        <p:nvSpPr>
          <p:cNvPr id="24" name="Freeform 24"/>
          <p:cNvSpPr/>
          <p:nvPr/>
        </p:nvSpPr>
        <p:spPr>
          <a:xfrm>
            <a:off x="11737685" y="8586345"/>
            <a:ext cx="1332487" cy="1329155"/>
          </a:xfrm>
          <a:custGeom>
            <a:avLst/>
            <a:gdLst/>
            <a:ahLst/>
            <a:cxnLst/>
            <a:rect l="l" t="t" r="r" b="b"/>
            <a:pathLst>
              <a:path w="1332487" h="1329155">
                <a:moveTo>
                  <a:pt x="0" y="0"/>
                </a:moveTo>
                <a:lnTo>
                  <a:pt x="1332487" y="0"/>
                </a:lnTo>
                <a:lnTo>
                  <a:pt x="1332487" y="1329156"/>
                </a:lnTo>
                <a:lnTo>
                  <a:pt x="0" y="1329156"/>
                </a:lnTo>
                <a:lnTo>
                  <a:pt x="0" y="0"/>
                </a:lnTo>
                <a:close/>
              </a:path>
            </a:pathLst>
          </a:custGeom>
          <a:blipFill>
            <a:blip r:embed="rId10"/>
            <a:stretch>
              <a:fillRect/>
            </a:stretch>
          </a:blipFill>
        </p:spPr>
        <p:txBody>
          <a:bodyPr/>
          <a:lstStyle/>
          <a:p>
            <a:endParaRPr lang="en-GB"/>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2"/>
            <a:stretch>
              <a:fillRect/>
            </a:stretch>
          </a:blipFill>
        </p:spPr>
        <p:txBody>
          <a:bodyPr/>
          <a:lstStyle/>
          <a:p>
            <a:endParaRPr lang="en-GB"/>
          </a:p>
        </p:txBody>
      </p:sp>
      <p:sp>
        <p:nvSpPr>
          <p:cNvPr id="3" name="Freeform 3"/>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3"/>
            <a:stretch>
              <a:fillRect/>
            </a:stretch>
          </a:blipFill>
        </p:spPr>
        <p:txBody>
          <a:bodyPr/>
          <a:lstStyle/>
          <a:p>
            <a:endParaRPr lang="en-GB"/>
          </a:p>
        </p:txBody>
      </p:sp>
      <p:sp>
        <p:nvSpPr>
          <p:cNvPr id="4" name="Freeform 4"/>
          <p:cNvSpPr/>
          <p:nvPr/>
        </p:nvSpPr>
        <p:spPr>
          <a:xfrm>
            <a:off x="1072001" y="7519178"/>
            <a:ext cx="3123771" cy="2741109"/>
          </a:xfrm>
          <a:custGeom>
            <a:avLst/>
            <a:gdLst/>
            <a:ahLst/>
            <a:cxnLst/>
            <a:rect l="l" t="t" r="r" b="b"/>
            <a:pathLst>
              <a:path w="3123771" h="2741109">
                <a:moveTo>
                  <a:pt x="0" y="0"/>
                </a:moveTo>
                <a:lnTo>
                  <a:pt x="3123771" y="0"/>
                </a:lnTo>
                <a:lnTo>
                  <a:pt x="3123771" y="2741109"/>
                </a:lnTo>
                <a:lnTo>
                  <a:pt x="0" y="27411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TextBox 5"/>
          <p:cNvSpPr txBox="1"/>
          <p:nvPr/>
        </p:nvSpPr>
        <p:spPr>
          <a:xfrm>
            <a:off x="2807139" y="1025393"/>
            <a:ext cx="14020562" cy="2277753"/>
          </a:xfrm>
          <a:prstGeom prst="rect">
            <a:avLst/>
          </a:prstGeom>
        </p:spPr>
        <p:txBody>
          <a:bodyPr lIns="0" tIns="0" rIns="0" bIns="0" rtlCol="0" anchor="t">
            <a:spAutoFit/>
          </a:bodyPr>
          <a:lstStyle/>
          <a:p>
            <a:pPr algn="ctr">
              <a:lnSpc>
                <a:spcPts val="17779"/>
              </a:lnSpc>
              <a:spcBef>
                <a:spcPct val="0"/>
              </a:spcBef>
            </a:pPr>
            <a:r>
              <a:rPr lang="en-US" sz="12699">
                <a:solidFill>
                  <a:srgbClr val="E41B13"/>
                </a:solidFill>
                <a:latin typeface="Omnes Bold"/>
                <a:ea typeface="Omnes Bold"/>
                <a:cs typeface="Omnes Bold"/>
                <a:sym typeface="Omnes Bold"/>
              </a:rPr>
              <a:t>Correct Answer is:</a:t>
            </a:r>
          </a:p>
        </p:txBody>
      </p:sp>
      <p:sp>
        <p:nvSpPr>
          <p:cNvPr id="6" name="TextBox 6"/>
          <p:cNvSpPr txBox="1"/>
          <p:nvPr/>
        </p:nvSpPr>
        <p:spPr>
          <a:xfrm>
            <a:off x="3837917" y="3987693"/>
            <a:ext cx="10188972" cy="1920241"/>
          </a:xfrm>
          <a:prstGeom prst="rect">
            <a:avLst/>
          </a:prstGeom>
        </p:spPr>
        <p:txBody>
          <a:bodyPr lIns="0" tIns="0" rIns="0" bIns="0" rtlCol="0" anchor="t">
            <a:spAutoFit/>
          </a:bodyPr>
          <a:lstStyle/>
          <a:p>
            <a:pPr algn="l">
              <a:lnSpc>
                <a:spcPts val="7559"/>
              </a:lnSpc>
            </a:pPr>
            <a:endParaRPr/>
          </a:p>
          <a:p>
            <a:pPr algn="l">
              <a:lnSpc>
                <a:spcPts val="7559"/>
              </a:lnSpc>
            </a:pPr>
            <a:r>
              <a:rPr lang="en-US" sz="5399">
                <a:solidFill>
                  <a:srgbClr val="000000"/>
                </a:solidFill>
                <a:latin typeface="Omnes Semibold"/>
                <a:ea typeface="Omnes Semibold"/>
                <a:cs typeface="Omnes Semibold"/>
                <a:sym typeface="Omnes Semibold"/>
              </a:rPr>
              <a:t>3.</a:t>
            </a:r>
          </a:p>
        </p:txBody>
      </p:sp>
      <p:sp>
        <p:nvSpPr>
          <p:cNvPr id="7" name="Freeform 7"/>
          <p:cNvSpPr/>
          <p:nvPr/>
        </p:nvSpPr>
        <p:spPr>
          <a:xfrm>
            <a:off x="4580154" y="4313654"/>
            <a:ext cx="2259764" cy="2254115"/>
          </a:xfrm>
          <a:custGeom>
            <a:avLst/>
            <a:gdLst/>
            <a:ahLst/>
            <a:cxnLst/>
            <a:rect l="l" t="t" r="r" b="b"/>
            <a:pathLst>
              <a:path w="2259764" h="2254115">
                <a:moveTo>
                  <a:pt x="0" y="0"/>
                </a:moveTo>
                <a:lnTo>
                  <a:pt x="2259764" y="0"/>
                </a:lnTo>
                <a:lnTo>
                  <a:pt x="2259764" y="2254115"/>
                </a:lnTo>
                <a:lnTo>
                  <a:pt x="0" y="2254115"/>
                </a:lnTo>
                <a:lnTo>
                  <a:pt x="0" y="0"/>
                </a:lnTo>
                <a:close/>
              </a:path>
            </a:pathLst>
          </a:custGeom>
          <a:blipFill>
            <a:blip r:embed="rId6"/>
            <a:stretch>
              <a:fillRect/>
            </a:stretch>
          </a:blipFill>
        </p:spPr>
        <p:txBody>
          <a:bodyPr/>
          <a:lstStyle/>
          <a:p>
            <a:endParaRPr lang="en-GB"/>
          </a:p>
        </p:txBody>
      </p:sp>
      <p:sp>
        <p:nvSpPr>
          <p:cNvPr id="8" name="Freeform 8"/>
          <p:cNvSpPr/>
          <p:nvPr/>
        </p:nvSpPr>
        <p:spPr>
          <a:xfrm>
            <a:off x="915199" y="2677366"/>
            <a:ext cx="2484615" cy="5070643"/>
          </a:xfrm>
          <a:custGeom>
            <a:avLst/>
            <a:gdLst/>
            <a:ahLst/>
            <a:cxnLst/>
            <a:rect l="l" t="t" r="r" b="b"/>
            <a:pathLst>
              <a:path w="2484615" h="5070643">
                <a:moveTo>
                  <a:pt x="0" y="0"/>
                </a:moveTo>
                <a:lnTo>
                  <a:pt x="2484615" y="0"/>
                </a:lnTo>
                <a:lnTo>
                  <a:pt x="2484615" y="5070643"/>
                </a:lnTo>
                <a:lnTo>
                  <a:pt x="0" y="5070643"/>
                </a:lnTo>
                <a:lnTo>
                  <a:pt x="0" y="0"/>
                </a:lnTo>
                <a:close/>
              </a:path>
            </a:pathLst>
          </a:custGeom>
          <a:blipFill>
            <a:blip r:embed="rId7"/>
            <a:stretch>
              <a:fillRect/>
            </a:stretch>
          </a:blipFill>
        </p:spPr>
        <p:txBody>
          <a:bodyPr/>
          <a:lstStyle/>
          <a:p>
            <a:endParaRPr lang="en-GB"/>
          </a:p>
        </p:txBody>
      </p:sp>
      <p:sp>
        <p:nvSpPr>
          <p:cNvPr id="9" name="TextBox 9"/>
          <p:cNvSpPr txBox="1"/>
          <p:nvPr/>
        </p:nvSpPr>
        <p:spPr>
          <a:xfrm rot="3167241">
            <a:off x="2031966" y="8557485"/>
            <a:ext cx="2204187" cy="967741"/>
          </a:xfrm>
          <a:prstGeom prst="rect">
            <a:avLst/>
          </a:prstGeom>
        </p:spPr>
        <p:txBody>
          <a:bodyPr lIns="0" tIns="0" rIns="0" bIns="0" rtlCol="0" anchor="t">
            <a:spAutoFit/>
          </a:bodyPr>
          <a:lstStyle/>
          <a:p>
            <a:pPr algn="ctr">
              <a:lnSpc>
                <a:spcPts val="7559"/>
              </a:lnSpc>
              <a:spcBef>
                <a:spcPct val="0"/>
              </a:spcBef>
            </a:pPr>
            <a:r>
              <a:rPr lang="en-US" sz="5399">
                <a:solidFill>
                  <a:srgbClr val="000000"/>
                </a:solidFill>
                <a:latin typeface="Omnes Semibold"/>
                <a:ea typeface="Omnes Semibold"/>
                <a:cs typeface="Omnes Semibold"/>
                <a:sym typeface="Omnes Semibold"/>
              </a:rPr>
              <a:t>£2.55</a:t>
            </a:r>
          </a:p>
        </p:txBody>
      </p:sp>
      <p:sp>
        <p:nvSpPr>
          <p:cNvPr id="10" name="TextBox 10"/>
          <p:cNvSpPr txBox="1"/>
          <p:nvPr/>
        </p:nvSpPr>
        <p:spPr>
          <a:xfrm>
            <a:off x="12960467" y="4497230"/>
            <a:ext cx="3229381" cy="1754504"/>
          </a:xfrm>
          <a:prstGeom prst="rect">
            <a:avLst/>
          </a:prstGeom>
        </p:spPr>
        <p:txBody>
          <a:bodyPr lIns="0" tIns="0" rIns="0" bIns="0" rtlCol="0" anchor="t">
            <a:spAutoFit/>
          </a:bodyPr>
          <a:lstStyle/>
          <a:p>
            <a:pPr algn="ctr">
              <a:lnSpc>
                <a:spcPts val="4620"/>
              </a:lnSpc>
            </a:pPr>
            <a:r>
              <a:rPr lang="en-US" sz="3300">
                <a:solidFill>
                  <a:srgbClr val="E41B13"/>
                </a:solidFill>
                <a:latin typeface="Omnes Semibold"/>
                <a:ea typeface="Omnes Semibold"/>
                <a:cs typeface="Omnes Semibold"/>
                <a:sym typeface="Omnes Semibold"/>
              </a:rPr>
              <a:t>Stand with </a:t>
            </a:r>
          </a:p>
          <a:p>
            <a:pPr algn="ctr">
              <a:lnSpc>
                <a:spcPts val="4620"/>
              </a:lnSpc>
              <a:spcBef>
                <a:spcPct val="0"/>
              </a:spcBef>
            </a:pPr>
            <a:r>
              <a:rPr lang="en-US" sz="3300">
                <a:solidFill>
                  <a:srgbClr val="E41B13"/>
                </a:solidFill>
                <a:latin typeface="Omnes Semibold"/>
                <a:ea typeface="Omnes Semibold"/>
                <a:cs typeface="Omnes Semibold"/>
                <a:sym typeface="Omnes Semibold"/>
              </a:rPr>
              <a:t>hands on shoulders</a:t>
            </a:r>
          </a:p>
        </p:txBody>
      </p:sp>
      <p:sp>
        <p:nvSpPr>
          <p:cNvPr id="11" name="TextBox 11"/>
          <p:cNvSpPr txBox="1"/>
          <p:nvPr/>
        </p:nvSpPr>
        <p:spPr>
          <a:xfrm>
            <a:off x="1072001" y="5311207"/>
            <a:ext cx="1887855" cy="967741"/>
          </a:xfrm>
          <a:prstGeom prst="rect">
            <a:avLst/>
          </a:prstGeom>
        </p:spPr>
        <p:txBody>
          <a:bodyPr lIns="0" tIns="0" rIns="0" bIns="0" rtlCol="0" anchor="t">
            <a:spAutoFit/>
          </a:bodyPr>
          <a:lstStyle/>
          <a:p>
            <a:pPr algn="ctr">
              <a:lnSpc>
                <a:spcPts val="7559"/>
              </a:lnSpc>
              <a:spcBef>
                <a:spcPct val="0"/>
              </a:spcBef>
            </a:pPr>
            <a:r>
              <a:rPr lang="en-US" sz="5399">
                <a:solidFill>
                  <a:srgbClr val="000000"/>
                </a:solidFill>
                <a:latin typeface="Omnes Semibold"/>
                <a:ea typeface="Omnes Semibold"/>
                <a:cs typeface="Omnes Semibold"/>
                <a:sym typeface="Omnes Semibold"/>
              </a:rPr>
              <a:t>Bread</a:t>
            </a:r>
          </a:p>
        </p:txBody>
      </p:sp>
      <p:sp>
        <p:nvSpPr>
          <p:cNvPr id="12" name="Freeform 12"/>
          <p:cNvSpPr/>
          <p:nvPr/>
        </p:nvSpPr>
        <p:spPr>
          <a:xfrm>
            <a:off x="6894228" y="4372871"/>
            <a:ext cx="2157150" cy="2145016"/>
          </a:xfrm>
          <a:custGeom>
            <a:avLst/>
            <a:gdLst/>
            <a:ahLst/>
            <a:cxnLst/>
            <a:rect l="l" t="t" r="r" b="b"/>
            <a:pathLst>
              <a:path w="2157150" h="2145016">
                <a:moveTo>
                  <a:pt x="0" y="0"/>
                </a:moveTo>
                <a:lnTo>
                  <a:pt x="2157151" y="0"/>
                </a:lnTo>
                <a:lnTo>
                  <a:pt x="2157151" y="2145016"/>
                </a:lnTo>
                <a:lnTo>
                  <a:pt x="0" y="2145016"/>
                </a:lnTo>
                <a:lnTo>
                  <a:pt x="0" y="0"/>
                </a:lnTo>
                <a:close/>
              </a:path>
            </a:pathLst>
          </a:custGeom>
          <a:blipFill>
            <a:blip r:embed="rId8"/>
            <a:stretch>
              <a:fillRect/>
            </a:stretch>
          </a:blipFill>
        </p:spPr>
        <p:txBody>
          <a:bodyPr/>
          <a:lstStyle/>
          <a:p>
            <a:endParaRPr lang="en-GB"/>
          </a:p>
        </p:txBody>
      </p:sp>
      <p:sp>
        <p:nvSpPr>
          <p:cNvPr id="13" name="Freeform 13"/>
          <p:cNvSpPr/>
          <p:nvPr/>
        </p:nvSpPr>
        <p:spPr>
          <a:xfrm>
            <a:off x="9158667" y="4359445"/>
            <a:ext cx="2259764" cy="2254115"/>
          </a:xfrm>
          <a:custGeom>
            <a:avLst/>
            <a:gdLst/>
            <a:ahLst/>
            <a:cxnLst/>
            <a:rect l="l" t="t" r="r" b="b"/>
            <a:pathLst>
              <a:path w="2259764" h="2254115">
                <a:moveTo>
                  <a:pt x="0" y="0"/>
                </a:moveTo>
                <a:lnTo>
                  <a:pt x="2259764" y="0"/>
                </a:lnTo>
                <a:lnTo>
                  <a:pt x="2259764" y="2254115"/>
                </a:lnTo>
                <a:lnTo>
                  <a:pt x="0" y="2254115"/>
                </a:lnTo>
                <a:lnTo>
                  <a:pt x="0" y="0"/>
                </a:lnTo>
                <a:close/>
              </a:path>
            </a:pathLst>
          </a:custGeom>
          <a:blipFill>
            <a:blip r:embed="rId6"/>
            <a:stretch>
              <a:fillRect/>
            </a:stretch>
          </a:blipFill>
        </p:spPr>
        <p:txBody>
          <a:bodyPr/>
          <a:lstStyle/>
          <a:p>
            <a:endParaRPr lang="en-GB"/>
          </a:p>
        </p:txBody>
      </p:sp>
      <p:sp>
        <p:nvSpPr>
          <p:cNvPr id="14" name="Freeform 14"/>
          <p:cNvSpPr/>
          <p:nvPr/>
        </p:nvSpPr>
        <p:spPr>
          <a:xfrm>
            <a:off x="11523206" y="4821925"/>
            <a:ext cx="1332487" cy="1329155"/>
          </a:xfrm>
          <a:custGeom>
            <a:avLst/>
            <a:gdLst/>
            <a:ahLst/>
            <a:cxnLst/>
            <a:rect l="l" t="t" r="r" b="b"/>
            <a:pathLst>
              <a:path w="1332487" h="1329155">
                <a:moveTo>
                  <a:pt x="0" y="0"/>
                </a:moveTo>
                <a:lnTo>
                  <a:pt x="1332486" y="0"/>
                </a:lnTo>
                <a:lnTo>
                  <a:pt x="1332486" y="1329155"/>
                </a:lnTo>
                <a:lnTo>
                  <a:pt x="0" y="1329155"/>
                </a:lnTo>
                <a:lnTo>
                  <a:pt x="0" y="0"/>
                </a:lnTo>
                <a:close/>
              </a:path>
            </a:pathLst>
          </a:custGeom>
          <a:blipFill>
            <a:blip r:embed="rId9"/>
            <a:stretch>
              <a:fillRect/>
            </a:stretch>
          </a:blipFill>
        </p:spPr>
        <p:txBody>
          <a:bodyPr/>
          <a:lstStyle/>
          <a:p>
            <a:endParaRPr lang="en-GB"/>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1571920" y="2433739"/>
            <a:ext cx="1912483" cy="9259237"/>
            <a:chOff x="0" y="0"/>
            <a:chExt cx="342695" cy="1659151"/>
          </a:xfrm>
        </p:grpSpPr>
        <p:sp>
          <p:nvSpPr>
            <p:cNvPr id="3" name="Freeform 3"/>
            <p:cNvSpPr/>
            <p:nvPr/>
          </p:nvSpPr>
          <p:spPr>
            <a:xfrm>
              <a:off x="0" y="0"/>
              <a:ext cx="342695" cy="1659151"/>
            </a:xfrm>
            <a:custGeom>
              <a:avLst/>
              <a:gdLst/>
              <a:ahLst/>
              <a:cxnLst/>
              <a:rect l="l" t="t" r="r" b="b"/>
              <a:pathLst>
                <a:path w="342695" h="1659151">
                  <a:moveTo>
                    <a:pt x="114293" y="19070"/>
                  </a:moveTo>
                  <a:cubicBezTo>
                    <a:pt x="131806" y="7556"/>
                    <a:pt x="151836" y="0"/>
                    <a:pt x="171440" y="0"/>
                  </a:cubicBezTo>
                  <a:cubicBezTo>
                    <a:pt x="191044" y="0"/>
                    <a:pt x="209908" y="6476"/>
                    <a:pt x="227292" y="17990"/>
                  </a:cubicBezTo>
                  <a:cubicBezTo>
                    <a:pt x="227662" y="18350"/>
                    <a:pt x="228032" y="18350"/>
                    <a:pt x="228402" y="18710"/>
                  </a:cubicBezTo>
                  <a:cubicBezTo>
                    <a:pt x="293686" y="64765"/>
                    <a:pt x="341771" y="186379"/>
                    <a:pt x="342695" y="347302"/>
                  </a:cubicBezTo>
                  <a:lnTo>
                    <a:pt x="342695" y="1659151"/>
                  </a:lnTo>
                  <a:lnTo>
                    <a:pt x="0" y="1659151"/>
                  </a:lnTo>
                  <a:lnTo>
                    <a:pt x="0" y="348275"/>
                  </a:lnTo>
                  <a:cubicBezTo>
                    <a:pt x="925" y="185660"/>
                    <a:pt x="48270" y="64045"/>
                    <a:pt x="114293" y="19070"/>
                  </a:cubicBezTo>
                  <a:close/>
                </a:path>
              </a:pathLst>
            </a:custGeom>
            <a:solidFill>
              <a:srgbClr val="E41B13"/>
            </a:solidFill>
          </p:spPr>
          <p:txBody>
            <a:bodyPr/>
            <a:lstStyle/>
            <a:p>
              <a:endParaRPr lang="en-GB"/>
            </a:p>
          </p:txBody>
        </p:sp>
        <p:sp>
          <p:nvSpPr>
            <p:cNvPr id="4" name="TextBox 4"/>
            <p:cNvSpPr txBox="1"/>
            <p:nvPr/>
          </p:nvSpPr>
          <p:spPr>
            <a:xfrm>
              <a:off x="0" y="41275"/>
              <a:ext cx="342695" cy="1617876"/>
            </a:xfrm>
            <a:prstGeom prst="rect">
              <a:avLst/>
            </a:prstGeom>
          </p:spPr>
          <p:txBody>
            <a:bodyPr lIns="50800" tIns="50800" rIns="50800" bIns="50800" rtlCol="0" anchor="ctr"/>
            <a:lstStyle/>
            <a:p>
              <a:pPr algn="ctr">
                <a:lnSpc>
                  <a:spcPts val="4060"/>
                </a:lnSpc>
              </a:pPr>
              <a:endParaRPr/>
            </a:p>
          </p:txBody>
        </p:sp>
      </p:grpSp>
      <p:sp>
        <p:nvSpPr>
          <p:cNvPr id="5" name="Freeform 5"/>
          <p:cNvSpPr/>
          <p:nvPr/>
        </p:nvSpPr>
        <p:spPr>
          <a:xfrm>
            <a:off x="327309" y="6388355"/>
            <a:ext cx="1000640" cy="1104155"/>
          </a:xfrm>
          <a:custGeom>
            <a:avLst/>
            <a:gdLst/>
            <a:ahLst/>
            <a:cxnLst/>
            <a:rect l="l" t="t" r="r" b="b"/>
            <a:pathLst>
              <a:path w="1000640" h="1104155">
                <a:moveTo>
                  <a:pt x="0" y="0"/>
                </a:moveTo>
                <a:lnTo>
                  <a:pt x="1000640" y="0"/>
                </a:lnTo>
                <a:lnTo>
                  <a:pt x="1000640" y="1104155"/>
                </a:lnTo>
                <a:lnTo>
                  <a:pt x="0" y="110415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6" name="Freeform 6"/>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5"/>
            <a:stretch>
              <a:fillRect/>
            </a:stretch>
          </a:blipFill>
        </p:spPr>
        <p:txBody>
          <a:bodyPr/>
          <a:lstStyle/>
          <a:p>
            <a:endParaRPr lang="en-GB"/>
          </a:p>
        </p:txBody>
      </p:sp>
      <p:sp>
        <p:nvSpPr>
          <p:cNvPr id="7" name="Freeform 7"/>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6"/>
            <a:stretch>
              <a:fillRect/>
            </a:stretch>
          </a:blipFill>
        </p:spPr>
        <p:txBody>
          <a:bodyPr/>
          <a:lstStyle/>
          <a:p>
            <a:endParaRPr lang="en-GB"/>
          </a:p>
        </p:txBody>
      </p:sp>
      <p:sp>
        <p:nvSpPr>
          <p:cNvPr id="8" name="Freeform 8"/>
          <p:cNvSpPr/>
          <p:nvPr/>
        </p:nvSpPr>
        <p:spPr>
          <a:xfrm>
            <a:off x="7614980" y="3940767"/>
            <a:ext cx="7416587" cy="5135986"/>
          </a:xfrm>
          <a:custGeom>
            <a:avLst/>
            <a:gdLst/>
            <a:ahLst/>
            <a:cxnLst/>
            <a:rect l="l" t="t" r="r" b="b"/>
            <a:pathLst>
              <a:path w="7416587" h="5135986">
                <a:moveTo>
                  <a:pt x="0" y="0"/>
                </a:moveTo>
                <a:lnTo>
                  <a:pt x="7416587" y="0"/>
                </a:lnTo>
                <a:lnTo>
                  <a:pt x="7416587" y="5135986"/>
                </a:lnTo>
                <a:lnTo>
                  <a:pt x="0" y="513598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9" name="TextBox 9"/>
          <p:cNvSpPr txBox="1"/>
          <p:nvPr/>
        </p:nvSpPr>
        <p:spPr>
          <a:xfrm>
            <a:off x="631462" y="2238302"/>
            <a:ext cx="17005168" cy="1810377"/>
          </a:xfrm>
          <a:prstGeom prst="rect">
            <a:avLst/>
          </a:prstGeom>
        </p:spPr>
        <p:txBody>
          <a:bodyPr lIns="0" tIns="0" rIns="0" bIns="0" rtlCol="0" anchor="t">
            <a:spAutoFit/>
          </a:bodyPr>
          <a:lstStyle/>
          <a:p>
            <a:pPr algn="ctr">
              <a:lnSpc>
                <a:spcPts val="14140"/>
              </a:lnSpc>
              <a:spcBef>
                <a:spcPct val="0"/>
              </a:spcBef>
            </a:pPr>
            <a:r>
              <a:rPr lang="en-US" sz="10100">
                <a:solidFill>
                  <a:srgbClr val="E41B13"/>
                </a:solidFill>
                <a:latin typeface="Omnes Bold"/>
                <a:ea typeface="Omnes Bold"/>
                <a:cs typeface="Omnes Bold"/>
                <a:sym typeface="Omnes Bold"/>
              </a:rPr>
              <a:t>KS2</a:t>
            </a:r>
          </a:p>
        </p:txBody>
      </p:sp>
      <p:sp>
        <p:nvSpPr>
          <p:cNvPr id="10" name="TextBox 10"/>
          <p:cNvSpPr txBox="1"/>
          <p:nvPr/>
        </p:nvSpPr>
        <p:spPr>
          <a:xfrm>
            <a:off x="1781546" y="6562290"/>
            <a:ext cx="3280886" cy="651509"/>
          </a:xfrm>
          <a:prstGeom prst="rect">
            <a:avLst/>
          </a:prstGeom>
        </p:spPr>
        <p:txBody>
          <a:bodyPr lIns="0" tIns="0" rIns="0" bIns="0" rtlCol="0" anchor="t">
            <a:spAutoFit/>
          </a:bodyPr>
          <a:lstStyle/>
          <a:p>
            <a:pPr algn="l">
              <a:lnSpc>
                <a:spcPts val="5040"/>
              </a:lnSpc>
              <a:spcBef>
                <a:spcPct val="0"/>
              </a:spcBef>
            </a:pPr>
            <a:r>
              <a:rPr lang="en-US" sz="3600">
                <a:solidFill>
                  <a:srgbClr val="000000"/>
                </a:solidFill>
                <a:latin typeface="Omnes Semibold"/>
                <a:ea typeface="Omnes Semibold"/>
                <a:cs typeface="Omnes Semibold"/>
                <a:sym typeface="Omnes Semibold"/>
              </a:rPr>
              <a:t>Time: 5 minutes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2"/>
            <a:stretch>
              <a:fillRect/>
            </a:stretch>
          </a:blipFill>
        </p:spPr>
        <p:txBody>
          <a:bodyPr/>
          <a:lstStyle/>
          <a:p>
            <a:endParaRPr lang="en-GB"/>
          </a:p>
        </p:txBody>
      </p:sp>
      <p:sp>
        <p:nvSpPr>
          <p:cNvPr id="3" name="Freeform 3"/>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3"/>
            <a:stretch>
              <a:fillRect/>
            </a:stretch>
          </a:blipFill>
        </p:spPr>
        <p:txBody>
          <a:bodyPr/>
          <a:lstStyle/>
          <a:p>
            <a:endParaRPr lang="en-GB"/>
          </a:p>
        </p:txBody>
      </p:sp>
      <p:sp>
        <p:nvSpPr>
          <p:cNvPr id="4" name="Freeform 4"/>
          <p:cNvSpPr/>
          <p:nvPr/>
        </p:nvSpPr>
        <p:spPr>
          <a:xfrm rot="5763318">
            <a:off x="-259240" y="6531663"/>
            <a:ext cx="2980386" cy="2615289"/>
          </a:xfrm>
          <a:custGeom>
            <a:avLst/>
            <a:gdLst/>
            <a:ahLst/>
            <a:cxnLst/>
            <a:rect l="l" t="t" r="r" b="b"/>
            <a:pathLst>
              <a:path w="2980386" h="2615289">
                <a:moveTo>
                  <a:pt x="0" y="0"/>
                </a:moveTo>
                <a:lnTo>
                  <a:pt x="2980386" y="0"/>
                </a:lnTo>
                <a:lnTo>
                  <a:pt x="2980386" y="2615289"/>
                </a:lnTo>
                <a:lnTo>
                  <a:pt x="0" y="261528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TextBox 5"/>
          <p:cNvSpPr txBox="1"/>
          <p:nvPr/>
        </p:nvSpPr>
        <p:spPr>
          <a:xfrm>
            <a:off x="3286899" y="1367040"/>
            <a:ext cx="11714202" cy="2277753"/>
          </a:xfrm>
          <a:prstGeom prst="rect">
            <a:avLst/>
          </a:prstGeom>
        </p:spPr>
        <p:txBody>
          <a:bodyPr lIns="0" tIns="0" rIns="0" bIns="0" rtlCol="0" anchor="t">
            <a:spAutoFit/>
          </a:bodyPr>
          <a:lstStyle/>
          <a:p>
            <a:pPr algn="ctr">
              <a:lnSpc>
                <a:spcPts val="17779"/>
              </a:lnSpc>
              <a:spcBef>
                <a:spcPct val="0"/>
              </a:spcBef>
            </a:pPr>
            <a:r>
              <a:rPr lang="en-US" sz="12699">
                <a:solidFill>
                  <a:srgbClr val="E41B13"/>
                </a:solidFill>
                <a:latin typeface="Omnes Bold"/>
                <a:ea typeface="Omnes Bold"/>
                <a:cs typeface="Omnes Bold"/>
                <a:sym typeface="Omnes Bold"/>
              </a:rPr>
              <a:t>How much is it?</a:t>
            </a:r>
          </a:p>
        </p:txBody>
      </p:sp>
      <p:sp>
        <p:nvSpPr>
          <p:cNvPr id="6" name="TextBox 6"/>
          <p:cNvSpPr txBox="1"/>
          <p:nvPr/>
        </p:nvSpPr>
        <p:spPr>
          <a:xfrm>
            <a:off x="3107599" y="4181058"/>
            <a:ext cx="10188972" cy="4777741"/>
          </a:xfrm>
          <a:prstGeom prst="rect">
            <a:avLst/>
          </a:prstGeom>
        </p:spPr>
        <p:txBody>
          <a:bodyPr lIns="0" tIns="0" rIns="0" bIns="0" rtlCol="0" anchor="t">
            <a:spAutoFit/>
          </a:bodyPr>
          <a:lstStyle/>
          <a:p>
            <a:pPr algn="l">
              <a:lnSpc>
                <a:spcPts val="7559"/>
              </a:lnSpc>
            </a:pPr>
            <a:r>
              <a:rPr lang="en-US" sz="5399">
                <a:solidFill>
                  <a:srgbClr val="000000"/>
                </a:solidFill>
                <a:latin typeface="Omnes Semibold"/>
                <a:ea typeface="Omnes Semibold"/>
                <a:cs typeface="Omnes Semibold"/>
                <a:sym typeface="Omnes Semibold"/>
              </a:rPr>
              <a:t>1.</a:t>
            </a:r>
          </a:p>
          <a:p>
            <a:pPr algn="l">
              <a:lnSpc>
                <a:spcPts val="7559"/>
              </a:lnSpc>
            </a:pPr>
            <a:endParaRPr lang="en-US" sz="5399">
              <a:solidFill>
                <a:srgbClr val="000000"/>
              </a:solidFill>
              <a:latin typeface="Omnes Semibold"/>
              <a:ea typeface="Omnes Semibold"/>
              <a:cs typeface="Omnes Semibold"/>
              <a:sym typeface="Omnes Semibold"/>
            </a:endParaRPr>
          </a:p>
          <a:p>
            <a:pPr algn="l">
              <a:lnSpc>
                <a:spcPts val="7559"/>
              </a:lnSpc>
            </a:pPr>
            <a:r>
              <a:rPr lang="en-US" sz="5399">
                <a:solidFill>
                  <a:srgbClr val="000000"/>
                </a:solidFill>
                <a:latin typeface="Omnes Semibold"/>
                <a:ea typeface="Omnes Semibold"/>
                <a:cs typeface="Omnes Semibold"/>
                <a:sym typeface="Omnes Semibold"/>
              </a:rPr>
              <a:t>2.</a:t>
            </a:r>
          </a:p>
          <a:p>
            <a:pPr algn="l">
              <a:lnSpc>
                <a:spcPts val="7559"/>
              </a:lnSpc>
            </a:pPr>
            <a:endParaRPr lang="en-US" sz="5399">
              <a:solidFill>
                <a:srgbClr val="000000"/>
              </a:solidFill>
              <a:latin typeface="Omnes Semibold"/>
              <a:ea typeface="Omnes Semibold"/>
              <a:cs typeface="Omnes Semibold"/>
              <a:sym typeface="Omnes Semibold"/>
            </a:endParaRPr>
          </a:p>
          <a:p>
            <a:pPr algn="l">
              <a:lnSpc>
                <a:spcPts val="7559"/>
              </a:lnSpc>
            </a:pPr>
            <a:r>
              <a:rPr lang="en-US" sz="5399">
                <a:solidFill>
                  <a:srgbClr val="000000"/>
                </a:solidFill>
                <a:latin typeface="Omnes Semibold"/>
                <a:ea typeface="Omnes Semibold"/>
                <a:cs typeface="Omnes Semibold"/>
                <a:sym typeface="Omnes Semibold"/>
              </a:rPr>
              <a:t>3.</a:t>
            </a:r>
          </a:p>
        </p:txBody>
      </p:sp>
      <p:sp>
        <p:nvSpPr>
          <p:cNvPr id="7" name="Freeform 7"/>
          <p:cNvSpPr/>
          <p:nvPr/>
        </p:nvSpPr>
        <p:spPr>
          <a:xfrm>
            <a:off x="202508" y="3372066"/>
            <a:ext cx="2702630" cy="3198379"/>
          </a:xfrm>
          <a:custGeom>
            <a:avLst/>
            <a:gdLst/>
            <a:ahLst/>
            <a:cxnLst/>
            <a:rect l="l" t="t" r="r" b="b"/>
            <a:pathLst>
              <a:path w="2702630" h="3198379">
                <a:moveTo>
                  <a:pt x="0" y="0"/>
                </a:moveTo>
                <a:lnTo>
                  <a:pt x="2702631" y="0"/>
                </a:lnTo>
                <a:lnTo>
                  <a:pt x="2702631" y="3198379"/>
                </a:lnTo>
                <a:lnTo>
                  <a:pt x="0" y="319837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8" name="Freeform 8"/>
          <p:cNvSpPr/>
          <p:nvPr/>
        </p:nvSpPr>
        <p:spPr>
          <a:xfrm>
            <a:off x="3589210" y="3694677"/>
            <a:ext cx="3458514" cy="1824394"/>
          </a:xfrm>
          <a:custGeom>
            <a:avLst/>
            <a:gdLst/>
            <a:ahLst/>
            <a:cxnLst/>
            <a:rect l="l" t="t" r="r" b="b"/>
            <a:pathLst>
              <a:path w="3458514" h="1824394">
                <a:moveTo>
                  <a:pt x="0" y="0"/>
                </a:moveTo>
                <a:lnTo>
                  <a:pt x="3458514" y="0"/>
                </a:lnTo>
                <a:lnTo>
                  <a:pt x="3458514" y="1824394"/>
                </a:lnTo>
                <a:lnTo>
                  <a:pt x="0" y="1824394"/>
                </a:lnTo>
                <a:lnTo>
                  <a:pt x="0" y="0"/>
                </a:lnTo>
                <a:close/>
              </a:path>
            </a:pathLst>
          </a:custGeom>
          <a:blipFill>
            <a:blip r:embed="rId8"/>
            <a:stretch>
              <a:fillRect/>
            </a:stretch>
          </a:blipFill>
        </p:spPr>
        <p:txBody>
          <a:bodyPr/>
          <a:lstStyle/>
          <a:p>
            <a:endParaRPr lang="en-GB"/>
          </a:p>
        </p:txBody>
      </p:sp>
      <p:sp>
        <p:nvSpPr>
          <p:cNvPr id="9" name="TextBox 9"/>
          <p:cNvSpPr txBox="1"/>
          <p:nvPr/>
        </p:nvSpPr>
        <p:spPr>
          <a:xfrm rot="-2075510">
            <a:off x="150889" y="7615645"/>
            <a:ext cx="1741765" cy="967741"/>
          </a:xfrm>
          <a:prstGeom prst="rect">
            <a:avLst/>
          </a:prstGeom>
        </p:spPr>
        <p:txBody>
          <a:bodyPr lIns="0" tIns="0" rIns="0" bIns="0" rtlCol="0" anchor="t">
            <a:spAutoFit/>
          </a:bodyPr>
          <a:lstStyle/>
          <a:p>
            <a:pPr algn="ctr">
              <a:lnSpc>
                <a:spcPts val="7559"/>
              </a:lnSpc>
              <a:spcBef>
                <a:spcPct val="0"/>
              </a:spcBef>
            </a:pPr>
            <a:r>
              <a:rPr lang="en-US" sz="5399">
                <a:solidFill>
                  <a:srgbClr val="000000"/>
                </a:solidFill>
                <a:latin typeface="Omnes Semibold"/>
                <a:ea typeface="Omnes Semibold"/>
                <a:cs typeface="Omnes Semibold"/>
                <a:sym typeface="Omnes Semibold"/>
              </a:rPr>
              <a:t>£5.85</a:t>
            </a:r>
          </a:p>
        </p:txBody>
      </p:sp>
      <p:sp>
        <p:nvSpPr>
          <p:cNvPr id="10" name="TextBox 10"/>
          <p:cNvSpPr txBox="1"/>
          <p:nvPr/>
        </p:nvSpPr>
        <p:spPr>
          <a:xfrm>
            <a:off x="15605263" y="3433395"/>
            <a:ext cx="2659894" cy="1173479"/>
          </a:xfrm>
          <a:prstGeom prst="rect">
            <a:avLst/>
          </a:prstGeom>
        </p:spPr>
        <p:txBody>
          <a:bodyPr lIns="0" tIns="0" rIns="0" bIns="0" rtlCol="0" anchor="t">
            <a:spAutoFit/>
          </a:bodyPr>
          <a:lstStyle/>
          <a:p>
            <a:pPr algn="ctr">
              <a:lnSpc>
                <a:spcPts val="4620"/>
              </a:lnSpc>
              <a:spcBef>
                <a:spcPct val="0"/>
              </a:spcBef>
            </a:pPr>
            <a:r>
              <a:rPr lang="en-US" sz="3300">
                <a:solidFill>
                  <a:srgbClr val="E41B13"/>
                </a:solidFill>
                <a:latin typeface="Omnes Semibold"/>
                <a:ea typeface="Omnes Semibold"/>
                <a:cs typeface="Omnes Semibold"/>
                <a:sym typeface="Omnes Semibold"/>
              </a:rPr>
              <a:t>Balance on one leg</a:t>
            </a:r>
          </a:p>
        </p:txBody>
      </p:sp>
      <p:sp>
        <p:nvSpPr>
          <p:cNvPr id="11" name="TextBox 11"/>
          <p:cNvSpPr txBox="1"/>
          <p:nvPr/>
        </p:nvSpPr>
        <p:spPr>
          <a:xfrm>
            <a:off x="16229110" y="5355055"/>
            <a:ext cx="1796772" cy="2335529"/>
          </a:xfrm>
          <a:prstGeom prst="rect">
            <a:avLst/>
          </a:prstGeom>
        </p:spPr>
        <p:txBody>
          <a:bodyPr lIns="0" tIns="0" rIns="0" bIns="0" rtlCol="0" anchor="t">
            <a:spAutoFit/>
          </a:bodyPr>
          <a:lstStyle/>
          <a:p>
            <a:pPr algn="ctr">
              <a:lnSpc>
                <a:spcPts val="4620"/>
              </a:lnSpc>
            </a:pPr>
            <a:r>
              <a:rPr lang="en-US" sz="3300">
                <a:solidFill>
                  <a:srgbClr val="E41B13"/>
                </a:solidFill>
                <a:latin typeface="Omnes Semibold"/>
                <a:ea typeface="Omnes Semibold"/>
                <a:cs typeface="Omnes Semibold"/>
                <a:sym typeface="Omnes Semibold"/>
              </a:rPr>
              <a:t>Stand </a:t>
            </a:r>
          </a:p>
          <a:p>
            <a:pPr algn="ctr">
              <a:lnSpc>
                <a:spcPts val="4620"/>
              </a:lnSpc>
            </a:pPr>
            <a:r>
              <a:rPr lang="en-US" sz="3300">
                <a:solidFill>
                  <a:srgbClr val="E41B13"/>
                </a:solidFill>
                <a:latin typeface="Omnes Semibold"/>
                <a:ea typeface="Omnes Semibold"/>
                <a:cs typeface="Omnes Semibold"/>
                <a:sym typeface="Omnes Semibold"/>
              </a:rPr>
              <a:t>with </a:t>
            </a:r>
          </a:p>
          <a:p>
            <a:pPr algn="ctr">
              <a:lnSpc>
                <a:spcPts val="4620"/>
              </a:lnSpc>
            </a:pPr>
            <a:r>
              <a:rPr lang="en-US" sz="3300">
                <a:solidFill>
                  <a:srgbClr val="E41B13"/>
                </a:solidFill>
                <a:latin typeface="Omnes Semibold"/>
                <a:ea typeface="Omnes Semibold"/>
                <a:cs typeface="Omnes Semibold"/>
                <a:sym typeface="Omnes Semibold"/>
              </a:rPr>
              <a:t>hands on </a:t>
            </a:r>
          </a:p>
          <a:p>
            <a:pPr algn="ctr">
              <a:lnSpc>
                <a:spcPts val="4620"/>
              </a:lnSpc>
              <a:spcBef>
                <a:spcPct val="0"/>
              </a:spcBef>
            </a:pPr>
            <a:r>
              <a:rPr lang="en-US" sz="3300">
                <a:solidFill>
                  <a:srgbClr val="E41B13"/>
                </a:solidFill>
                <a:latin typeface="Omnes Semibold"/>
                <a:ea typeface="Omnes Semibold"/>
                <a:cs typeface="Omnes Semibold"/>
                <a:sym typeface="Omnes Semibold"/>
              </a:rPr>
              <a:t>head</a:t>
            </a:r>
          </a:p>
        </p:txBody>
      </p:sp>
      <p:sp>
        <p:nvSpPr>
          <p:cNvPr id="12" name="TextBox 12"/>
          <p:cNvSpPr txBox="1"/>
          <p:nvPr/>
        </p:nvSpPr>
        <p:spPr>
          <a:xfrm>
            <a:off x="14032933" y="8410111"/>
            <a:ext cx="2445623" cy="1754504"/>
          </a:xfrm>
          <a:prstGeom prst="rect">
            <a:avLst/>
          </a:prstGeom>
        </p:spPr>
        <p:txBody>
          <a:bodyPr lIns="0" tIns="0" rIns="0" bIns="0" rtlCol="0" anchor="t">
            <a:spAutoFit/>
          </a:bodyPr>
          <a:lstStyle/>
          <a:p>
            <a:pPr algn="ctr">
              <a:lnSpc>
                <a:spcPts val="4620"/>
              </a:lnSpc>
            </a:pPr>
            <a:r>
              <a:rPr lang="en-US" sz="3300">
                <a:solidFill>
                  <a:srgbClr val="E41B13"/>
                </a:solidFill>
                <a:latin typeface="Omnes Semibold"/>
                <a:ea typeface="Omnes Semibold"/>
                <a:cs typeface="Omnes Semibold"/>
                <a:sym typeface="Omnes Semibold"/>
              </a:rPr>
              <a:t>Stand </a:t>
            </a:r>
          </a:p>
          <a:p>
            <a:pPr algn="ctr">
              <a:lnSpc>
                <a:spcPts val="4620"/>
              </a:lnSpc>
              <a:spcBef>
                <a:spcPct val="0"/>
              </a:spcBef>
            </a:pPr>
            <a:r>
              <a:rPr lang="en-US" sz="3300">
                <a:solidFill>
                  <a:srgbClr val="E41B13"/>
                </a:solidFill>
                <a:latin typeface="Omnes Semibold"/>
                <a:ea typeface="Omnes Semibold"/>
                <a:cs typeface="Omnes Semibold"/>
                <a:sym typeface="Omnes Semibold"/>
              </a:rPr>
              <a:t>with feet together</a:t>
            </a:r>
          </a:p>
        </p:txBody>
      </p:sp>
      <p:sp>
        <p:nvSpPr>
          <p:cNvPr id="13" name="Freeform 13"/>
          <p:cNvSpPr/>
          <p:nvPr/>
        </p:nvSpPr>
        <p:spPr>
          <a:xfrm>
            <a:off x="7515343" y="3440177"/>
            <a:ext cx="2157150" cy="2145016"/>
          </a:xfrm>
          <a:custGeom>
            <a:avLst/>
            <a:gdLst/>
            <a:ahLst/>
            <a:cxnLst/>
            <a:rect l="l" t="t" r="r" b="b"/>
            <a:pathLst>
              <a:path w="2157150" h="2145016">
                <a:moveTo>
                  <a:pt x="0" y="0"/>
                </a:moveTo>
                <a:lnTo>
                  <a:pt x="2157150" y="0"/>
                </a:lnTo>
                <a:lnTo>
                  <a:pt x="2157150" y="2145016"/>
                </a:lnTo>
                <a:lnTo>
                  <a:pt x="0" y="2145016"/>
                </a:lnTo>
                <a:lnTo>
                  <a:pt x="0" y="0"/>
                </a:lnTo>
                <a:close/>
              </a:path>
            </a:pathLst>
          </a:custGeom>
          <a:blipFill>
            <a:blip r:embed="rId9"/>
            <a:stretch>
              <a:fillRect/>
            </a:stretch>
          </a:blipFill>
        </p:spPr>
        <p:txBody>
          <a:bodyPr/>
          <a:lstStyle/>
          <a:p>
            <a:endParaRPr lang="en-GB"/>
          </a:p>
        </p:txBody>
      </p:sp>
      <p:sp>
        <p:nvSpPr>
          <p:cNvPr id="14" name="Freeform 14"/>
          <p:cNvSpPr/>
          <p:nvPr/>
        </p:nvSpPr>
        <p:spPr>
          <a:xfrm>
            <a:off x="9827435" y="3586120"/>
            <a:ext cx="1981018" cy="1966160"/>
          </a:xfrm>
          <a:custGeom>
            <a:avLst/>
            <a:gdLst/>
            <a:ahLst/>
            <a:cxnLst/>
            <a:rect l="l" t="t" r="r" b="b"/>
            <a:pathLst>
              <a:path w="1981018" h="1966160">
                <a:moveTo>
                  <a:pt x="0" y="0"/>
                </a:moveTo>
                <a:lnTo>
                  <a:pt x="1981018" y="0"/>
                </a:lnTo>
                <a:lnTo>
                  <a:pt x="1981018" y="1966160"/>
                </a:lnTo>
                <a:lnTo>
                  <a:pt x="0" y="1966160"/>
                </a:lnTo>
                <a:lnTo>
                  <a:pt x="0" y="0"/>
                </a:lnTo>
                <a:close/>
              </a:path>
            </a:pathLst>
          </a:custGeom>
          <a:blipFill>
            <a:blip r:embed="rId10"/>
            <a:stretch>
              <a:fillRect/>
            </a:stretch>
          </a:blipFill>
        </p:spPr>
        <p:txBody>
          <a:bodyPr/>
          <a:lstStyle/>
          <a:p>
            <a:endParaRPr lang="en-GB"/>
          </a:p>
        </p:txBody>
      </p:sp>
      <p:sp>
        <p:nvSpPr>
          <p:cNvPr id="15" name="Freeform 15"/>
          <p:cNvSpPr/>
          <p:nvPr/>
        </p:nvSpPr>
        <p:spPr>
          <a:xfrm>
            <a:off x="11960853" y="3494389"/>
            <a:ext cx="2163141" cy="2149622"/>
          </a:xfrm>
          <a:custGeom>
            <a:avLst/>
            <a:gdLst/>
            <a:ahLst/>
            <a:cxnLst/>
            <a:rect l="l" t="t" r="r" b="b"/>
            <a:pathLst>
              <a:path w="2163141" h="2149622">
                <a:moveTo>
                  <a:pt x="0" y="0"/>
                </a:moveTo>
                <a:lnTo>
                  <a:pt x="2163142" y="0"/>
                </a:lnTo>
                <a:lnTo>
                  <a:pt x="2163142" y="2149622"/>
                </a:lnTo>
                <a:lnTo>
                  <a:pt x="0" y="2149622"/>
                </a:lnTo>
                <a:lnTo>
                  <a:pt x="0" y="0"/>
                </a:lnTo>
                <a:close/>
              </a:path>
            </a:pathLst>
          </a:custGeom>
          <a:blipFill>
            <a:blip r:embed="rId11"/>
            <a:stretch>
              <a:fillRect/>
            </a:stretch>
          </a:blipFill>
        </p:spPr>
        <p:txBody>
          <a:bodyPr/>
          <a:lstStyle/>
          <a:p>
            <a:endParaRPr lang="en-GB"/>
          </a:p>
        </p:txBody>
      </p:sp>
      <p:sp>
        <p:nvSpPr>
          <p:cNvPr id="16" name="Freeform 16"/>
          <p:cNvSpPr/>
          <p:nvPr/>
        </p:nvSpPr>
        <p:spPr>
          <a:xfrm>
            <a:off x="14123995" y="3942296"/>
            <a:ext cx="1332487" cy="1329155"/>
          </a:xfrm>
          <a:custGeom>
            <a:avLst/>
            <a:gdLst/>
            <a:ahLst/>
            <a:cxnLst/>
            <a:rect l="l" t="t" r="r" b="b"/>
            <a:pathLst>
              <a:path w="1332487" h="1329155">
                <a:moveTo>
                  <a:pt x="0" y="0"/>
                </a:moveTo>
                <a:lnTo>
                  <a:pt x="1332486" y="0"/>
                </a:lnTo>
                <a:lnTo>
                  <a:pt x="1332486" y="1329156"/>
                </a:lnTo>
                <a:lnTo>
                  <a:pt x="0" y="1329156"/>
                </a:lnTo>
                <a:lnTo>
                  <a:pt x="0" y="0"/>
                </a:lnTo>
                <a:close/>
              </a:path>
            </a:pathLst>
          </a:custGeom>
          <a:blipFill>
            <a:blip r:embed="rId12"/>
            <a:stretch>
              <a:fillRect/>
            </a:stretch>
          </a:blipFill>
        </p:spPr>
        <p:txBody>
          <a:bodyPr/>
          <a:lstStyle/>
          <a:p>
            <a:endParaRPr lang="en-GB"/>
          </a:p>
        </p:txBody>
      </p:sp>
      <p:sp>
        <p:nvSpPr>
          <p:cNvPr id="17" name="Freeform 17"/>
          <p:cNvSpPr/>
          <p:nvPr/>
        </p:nvSpPr>
        <p:spPr>
          <a:xfrm>
            <a:off x="3758353" y="5556303"/>
            <a:ext cx="2259764" cy="2254115"/>
          </a:xfrm>
          <a:custGeom>
            <a:avLst/>
            <a:gdLst/>
            <a:ahLst/>
            <a:cxnLst/>
            <a:rect l="l" t="t" r="r" b="b"/>
            <a:pathLst>
              <a:path w="2259764" h="2254115">
                <a:moveTo>
                  <a:pt x="0" y="0"/>
                </a:moveTo>
                <a:lnTo>
                  <a:pt x="2259764" y="0"/>
                </a:lnTo>
                <a:lnTo>
                  <a:pt x="2259764" y="2254114"/>
                </a:lnTo>
                <a:lnTo>
                  <a:pt x="0" y="2254114"/>
                </a:lnTo>
                <a:lnTo>
                  <a:pt x="0" y="0"/>
                </a:lnTo>
                <a:close/>
              </a:path>
            </a:pathLst>
          </a:custGeom>
          <a:blipFill>
            <a:blip r:embed="rId13"/>
            <a:stretch>
              <a:fillRect/>
            </a:stretch>
          </a:blipFill>
        </p:spPr>
        <p:txBody>
          <a:bodyPr/>
          <a:lstStyle/>
          <a:p>
            <a:endParaRPr lang="en-GB"/>
          </a:p>
        </p:txBody>
      </p:sp>
      <p:sp>
        <p:nvSpPr>
          <p:cNvPr id="18" name="Freeform 18"/>
          <p:cNvSpPr/>
          <p:nvPr/>
        </p:nvSpPr>
        <p:spPr>
          <a:xfrm>
            <a:off x="4608782" y="5552280"/>
            <a:ext cx="2259764" cy="2254115"/>
          </a:xfrm>
          <a:custGeom>
            <a:avLst/>
            <a:gdLst/>
            <a:ahLst/>
            <a:cxnLst/>
            <a:rect l="l" t="t" r="r" b="b"/>
            <a:pathLst>
              <a:path w="2259764" h="2254115">
                <a:moveTo>
                  <a:pt x="0" y="0"/>
                </a:moveTo>
                <a:lnTo>
                  <a:pt x="2259764" y="0"/>
                </a:lnTo>
                <a:lnTo>
                  <a:pt x="2259764" y="2254115"/>
                </a:lnTo>
                <a:lnTo>
                  <a:pt x="0" y="2254115"/>
                </a:lnTo>
                <a:lnTo>
                  <a:pt x="0" y="0"/>
                </a:lnTo>
                <a:close/>
              </a:path>
            </a:pathLst>
          </a:custGeom>
          <a:blipFill>
            <a:blip r:embed="rId13"/>
            <a:stretch>
              <a:fillRect/>
            </a:stretch>
          </a:blipFill>
        </p:spPr>
        <p:txBody>
          <a:bodyPr/>
          <a:lstStyle/>
          <a:p>
            <a:endParaRPr lang="en-GB"/>
          </a:p>
        </p:txBody>
      </p:sp>
      <p:sp>
        <p:nvSpPr>
          <p:cNvPr id="19" name="Freeform 19"/>
          <p:cNvSpPr/>
          <p:nvPr/>
        </p:nvSpPr>
        <p:spPr>
          <a:xfrm>
            <a:off x="5487246" y="5622424"/>
            <a:ext cx="2259764" cy="2254115"/>
          </a:xfrm>
          <a:custGeom>
            <a:avLst/>
            <a:gdLst/>
            <a:ahLst/>
            <a:cxnLst/>
            <a:rect l="l" t="t" r="r" b="b"/>
            <a:pathLst>
              <a:path w="2259764" h="2254115">
                <a:moveTo>
                  <a:pt x="0" y="0"/>
                </a:moveTo>
                <a:lnTo>
                  <a:pt x="2259764" y="0"/>
                </a:lnTo>
                <a:lnTo>
                  <a:pt x="2259764" y="2254115"/>
                </a:lnTo>
                <a:lnTo>
                  <a:pt x="0" y="2254115"/>
                </a:lnTo>
                <a:lnTo>
                  <a:pt x="0" y="0"/>
                </a:lnTo>
                <a:close/>
              </a:path>
            </a:pathLst>
          </a:custGeom>
          <a:blipFill>
            <a:blip r:embed="rId13"/>
            <a:stretch>
              <a:fillRect/>
            </a:stretch>
          </a:blipFill>
        </p:spPr>
        <p:txBody>
          <a:bodyPr/>
          <a:lstStyle/>
          <a:p>
            <a:endParaRPr lang="en-GB"/>
          </a:p>
        </p:txBody>
      </p:sp>
      <p:sp>
        <p:nvSpPr>
          <p:cNvPr id="20" name="Freeform 20"/>
          <p:cNvSpPr/>
          <p:nvPr/>
        </p:nvSpPr>
        <p:spPr>
          <a:xfrm>
            <a:off x="6441623" y="5622424"/>
            <a:ext cx="2259764" cy="2254115"/>
          </a:xfrm>
          <a:custGeom>
            <a:avLst/>
            <a:gdLst/>
            <a:ahLst/>
            <a:cxnLst/>
            <a:rect l="l" t="t" r="r" b="b"/>
            <a:pathLst>
              <a:path w="2259764" h="2254115">
                <a:moveTo>
                  <a:pt x="0" y="0"/>
                </a:moveTo>
                <a:lnTo>
                  <a:pt x="2259764" y="0"/>
                </a:lnTo>
                <a:lnTo>
                  <a:pt x="2259764" y="2254115"/>
                </a:lnTo>
                <a:lnTo>
                  <a:pt x="0" y="2254115"/>
                </a:lnTo>
                <a:lnTo>
                  <a:pt x="0" y="0"/>
                </a:lnTo>
                <a:close/>
              </a:path>
            </a:pathLst>
          </a:custGeom>
          <a:blipFill>
            <a:blip r:embed="rId13"/>
            <a:stretch>
              <a:fillRect/>
            </a:stretch>
          </a:blipFill>
        </p:spPr>
        <p:txBody>
          <a:bodyPr/>
          <a:lstStyle/>
          <a:p>
            <a:endParaRPr lang="en-GB"/>
          </a:p>
        </p:txBody>
      </p:sp>
      <p:sp>
        <p:nvSpPr>
          <p:cNvPr id="21" name="Freeform 21"/>
          <p:cNvSpPr/>
          <p:nvPr/>
        </p:nvSpPr>
        <p:spPr>
          <a:xfrm>
            <a:off x="7385704" y="5681243"/>
            <a:ext cx="2259764" cy="2254115"/>
          </a:xfrm>
          <a:custGeom>
            <a:avLst/>
            <a:gdLst/>
            <a:ahLst/>
            <a:cxnLst/>
            <a:rect l="l" t="t" r="r" b="b"/>
            <a:pathLst>
              <a:path w="2259764" h="2254115">
                <a:moveTo>
                  <a:pt x="0" y="0"/>
                </a:moveTo>
                <a:lnTo>
                  <a:pt x="2259764" y="0"/>
                </a:lnTo>
                <a:lnTo>
                  <a:pt x="2259764" y="2254114"/>
                </a:lnTo>
                <a:lnTo>
                  <a:pt x="0" y="2254114"/>
                </a:lnTo>
                <a:lnTo>
                  <a:pt x="0" y="0"/>
                </a:lnTo>
                <a:close/>
              </a:path>
            </a:pathLst>
          </a:custGeom>
          <a:blipFill>
            <a:blip r:embed="rId13"/>
            <a:stretch>
              <a:fillRect/>
            </a:stretch>
          </a:blipFill>
        </p:spPr>
        <p:txBody>
          <a:bodyPr/>
          <a:lstStyle/>
          <a:p>
            <a:endParaRPr lang="en-GB"/>
          </a:p>
        </p:txBody>
      </p:sp>
      <p:sp>
        <p:nvSpPr>
          <p:cNvPr id="22" name="Freeform 22"/>
          <p:cNvSpPr/>
          <p:nvPr/>
        </p:nvSpPr>
        <p:spPr>
          <a:xfrm>
            <a:off x="9645468" y="5790341"/>
            <a:ext cx="2157150" cy="2145016"/>
          </a:xfrm>
          <a:custGeom>
            <a:avLst/>
            <a:gdLst/>
            <a:ahLst/>
            <a:cxnLst/>
            <a:rect l="l" t="t" r="r" b="b"/>
            <a:pathLst>
              <a:path w="2157150" h="2145016">
                <a:moveTo>
                  <a:pt x="0" y="0"/>
                </a:moveTo>
                <a:lnTo>
                  <a:pt x="2157150" y="0"/>
                </a:lnTo>
                <a:lnTo>
                  <a:pt x="2157150" y="2145016"/>
                </a:lnTo>
                <a:lnTo>
                  <a:pt x="0" y="2145016"/>
                </a:lnTo>
                <a:lnTo>
                  <a:pt x="0" y="0"/>
                </a:lnTo>
                <a:close/>
              </a:path>
            </a:pathLst>
          </a:custGeom>
          <a:blipFill>
            <a:blip r:embed="rId9"/>
            <a:stretch>
              <a:fillRect/>
            </a:stretch>
          </a:blipFill>
        </p:spPr>
        <p:txBody>
          <a:bodyPr/>
          <a:lstStyle/>
          <a:p>
            <a:endParaRPr lang="en-GB"/>
          </a:p>
        </p:txBody>
      </p:sp>
      <p:sp>
        <p:nvSpPr>
          <p:cNvPr id="23" name="Freeform 23"/>
          <p:cNvSpPr/>
          <p:nvPr/>
        </p:nvSpPr>
        <p:spPr>
          <a:xfrm>
            <a:off x="11865876" y="5910379"/>
            <a:ext cx="1981018" cy="1966160"/>
          </a:xfrm>
          <a:custGeom>
            <a:avLst/>
            <a:gdLst/>
            <a:ahLst/>
            <a:cxnLst/>
            <a:rect l="l" t="t" r="r" b="b"/>
            <a:pathLst>
              <a:path w="1981018" h="1966160">
                <a:moveTo>
                  <a:pt x="0" y="0"/>
                </a:moveTo>
                <a:lnTo>
                  <a:pt x="1981018" y="0"/>
                </a:lnTo>
                <a:lnTo>
                  <a:pt x="1981018" y="1966160"/>
                </a:lnTo>
                <a:lnTo>
                  <a:pt x="0" y="1966160"/>
                </a:lnTo>
                <a:lnTo>
                  <a:pt x="0" y="0"/>
                </a:lnTo>
                <a:close/>
              </a:path>
            </a:pathLst>
          </a:custGeom>
          <a:blipFill>
            <a:blip r:embed="rId10"/>
            <a:stretch>
              <a:fillRect/>
            </a:stretch>
          </a:blipFill>
        </p:spPr>
        <p:txBody>
          <a:bodyPr/>
          <a:lstStyle/>
          <a:p>
            <a:endParaRPr lang="en-GB"/>
          </a:p>
        </p:txBody>
      </p:sp>
      <p:sp>
        <p:nvSpPr>
          <p:cNvPr id="24" name="Freeform 24"/>
          <p:cNvSpPr/>
          <p:nvPr/>
        </p:nvSpPr>
        <p:spPr>
          <a:xfrm>
            <a:off x="13913569" y="5794225"/>
            <a:ext cx="2163141" cy="2149622"/>
          </a:xfrm>
          <a:custGeom>
            <a:avLst/>
            <a:gdLst/>
            <a:ahLst/>
            <a:cxnLst/>
            <a:rect l="l" t="t" r="r" b="b"/>
            <a:pathLst>
              <a:path w="2163141" h="2149622">
                <a:moveTo>
                  <a:pt x="0" y="0"/>
                </a:moveTo>
                <a:lnTo>
                  <a:pt x="2163141" y="0"/>
                </a:lnTo>
                <a:lnTo>
                  <a:pt x="2163141" y="2149622"/>
                </a:lnTo>
                <a:lnTo>
                  <a:pt x="0" y="2149622"/>
                </a:lnTo>
                <a:lnTo>
                  <a:pt x="0" y="0"/>
                </a:lnTo>
                <a:close/>
              </a:path>
            </a:pathLst>
          </a:custGeom>
          <a:blipFill>
            <a:blip r:embed="rId11"/>
            <a:stretch>
              <a:fillRect/>
            </a:stretch>
          </a:blipFill>
        </p:spPr>
        <p:txBody>
          <a:bodyPr/>
          <a:lstStyle/>
          <a:p>
            <a:endParaRPr lang="en-GB"/>
          </a:p>
        </p:txBody>
      </p:sp>
      <p:sp>
        <p:nvSpPr>
          <p:cNvPr id="25" name="Freeform 25"/>
          <p:cNvSpPr/>
          <p:nvPr/>
        </p:nvSpPr>
        <p:spPr>
          <a:xfrm>
            <a:off x="3758353" y="7865211"/>
            <a:ext cx="2259764" cy="2254115"/>
          </a:xfrm>
          <a:custGeom>
            <a:avLst/>
            <a:gdLst/>
            <a:ahLst/>
            <a:cxnLst/>
            <a:rect l="l" t="t" r="r" b="b"/>
            <a:pathLst>
              <a:path w="2259764" h="2254115">
                <a:moveTo>
                  <a:pt x="0" y="0"/>
                </a:moveTo>
                <a:lnTo>
                  <a:pt x="2259764" y="0"/>
                </a:lnTo>
                <a:lnTo>
                  <a:pt x="2259764" y="2254115"/>
                </a:lnTo>
                <a:lnTo>
                  <a:pt x="0" y="2254115"/>
                </a:lnTo>
                <a:lnTo>
                  <a:pt x="0" y="0"/>
                </a:lnTo>
                <a:close/>
              </a:path>
            </a:pathLst>
          </a:custGeom>
          <a:blipFill>
            <a:blip r:embed="rId13"/>
            <a:stretch>
              <a:fillRect/>
            </a:stretch>
          </a:blipFill>
        </p:spPr>
        <p:txBody>
          <a:bodyPr/>
          <a:lstStyle/>
          <a:p>
            <a:endParaRPr lang="en-GB"/>
          </a:p>
        </p:txBody>
      </p:sp>
      <p:sp>
        <p:nvSpPr>
          <p:cNvPr id="26" name="Freeform 26"/>
          <p:cNvSpPr/>
          <p:nvPr/>
        </p:nvSpPr>
        <p:spPr>
          <a:xfrm>
            <a:off x="4502464" y="7943847"/>
            <a:ext cx="2259764" cy="2254115"/>
          </a:xfrm>
          <a:custGeom>
            <a:avLst/>
            <a:gdLst/>
            <a:ahLst/>
            <a:cxnLst/>
            <a:rect l="l" t="t" r="r" b="b"/>
            <a:pathLst>
              <a:path w="2259764" h="2254115">
                <a:moveTo>
                  <a:pt x="0" y="0"/>
                </a:moveTo>
                <a:lnTo>
                  <a:pt x="2259764" y="0"/>
                </a:lnTo>
                <a:lnTo>
                  <a:pt x="2259764" y="2254115"/>
                </a:lnTo>
                <a:lnTo>
                  <a:pt x="0" y="2254115"/>
                </a:lnTo>
                <a:lnTo>
                  <a:pt x="0" y="0"/>
                </a:lnTo>
                <a:close/>
              </a:path>
            </a:pathLst>
          </a:custGeom>
          <a:blipFill>
            <a:blip r:embed="rId13"/>
            <a:stretch>
              <a:fillRect/>
            </a:stretch>
          </a:blipFill>
        </p:spPr>
        <p:txBody>
          <a:bodyPr/>
          <a:lstStyle/>
          <a:p>
            <a:endParaRPr lang="en-GB"/>
          </a:p>
        </p:txBody>
      </p:sp>
      <p:sp>
        <p:nvSpPr>
          <p:cNvPr id="27" name="Freeform 27"/>
          <p:cNvSpPr/>
          <p:nvPr/>
        </p:nvSpPr>
        <p:spPr>
          <a:xfrm>
            <a:off x="8202085" y="8019599"/>
            <a:ext cx="2157150" cy="2145016"/>
          </a:xfrm>
          <a:custGeom>
            <a:avLst/>
            <a:gdLst/>
            <a:ahLst/>
            <a:cxnLst/>
            <a:rect l="l" t="t" r="r" b="b"/>
            <a:pathLst>
              <a:path w="2157150" h="2145016">
                <a:moveTo>
                  <a:pt x="0" y="0"/>
                </a:moveTo>
                <a:lnTo>
                  <a:pt x="2157151" y="0"/>
                </a:lnTo>
                <a:lnTo>
                  <a:pt x="2157151" y="2145016"/>
                </a:lnTo>
                <a:lnTo>
                  <a:pt x="0" y="2145016"/>
                </a:lnTo>
                <a:lnTo>
                  <a:pt x="0" y="0"/>
                </a:lnTo>
                <a:close/>
              </a:path>
            </a:pathLst>
          </a:custGeom>
          <a:blipFill>
            <a:blip r:embed="rId9"/>
            <a:stretch>
              <a:fillRect/>
            </a:stretch>
          </a:blipFill>
        </p:spPr>
        <p:txBody>
          <a:bodyPr/>
          <a:lstStyle/>
          <a:p>
            <a:endParaRPr lang="en-GB"/>
          </a:p>
        </p:txBody>
      </p:sp>
      <p:sp>
        <p:nvSpPr>
          <p:cNvPr id="28" name="Freeform 28"/>
          <p:cNvSpPr/>
          <p:nvPr/>
        </p:nvSpPr>
        <p:spPr>
          <a:xfrm>
            <a:off x="8902384" y="8092080"/>
            <a:ext cx="2157150" cy="2145016"/>
          </a:xfrm>
          <a:custGeom>
            <a:avLst/>
            <a:gdLst/>
            <a:ahLst/>
            <a:cxnLst/>
            <a:rect l="l" t="t" r="r" b="b"/>
            <a:pathLst>
              <a:path w="2157150" h="2145016">
                <a:moveTo>
                  <a:pt x="0" y="0"/>
                </a:moveTo>
                <a:lnTo>
                  <a:pt x="2157150" y="0"/>
                </a:lnTo>
                <a:lnTo>
                  <a:pt x="2157150" y="2145017"/>
                </a:lnTo>
                <a:lnTo>
                  <a:pt x="0" y="2145017"/>
                </a:lnTo>
                <a:lnTo>
                  <a:pt x="0" y="0"/>
                </a:lnTo>
                <a:close/>
              </a:path>
            </a:pathLst>
          </a:custGeom>
          <a:blipFill>
            <a:blip r:embed="rId9"/>
            <a:stretch>
              <a:fillRect/>
            </a:stretch>
          </a:blipFill>
        </p:spPr>
        <p:txBody>
          <a:bodyPr/>
          <a:lstStyle/>
          <a:p>
            <a:endParaRPr lang="en-GB"/>
          </a:p>
        </p:txBody>
      </p:sp>
      <p:sp>
        <p:nvSpPr>
          <p:cNvPr id="29" name="Freeform 29"/>
          <p:cNvSpPr/>
          <p:nvPr/>
        </p:nvSpPr>
        <p:spPr>
          <a:xfrm>
            <a:off x="5125940" y="7982982"/>
            <a:ext cx="2259764" cy="2254115"/>
          </a:xfrm>
          <a:custGeom>
            <a:avLst/>
            <a:gdLst/>
            <a:ahLst/>
            <a:cxnLst/>
            <a:rect l="l" t="t" r="r" b="b"/>
            <a:pathLst>
              <a:path w="2259764" h="2254115">
                <a:moveTo>
                  <a:pt x="0" y="0"/>
                </a:moveTo>
                <a:lnTo>
                  <a:pt x="2259764" y="0"/>
                </a:lnTo>
                <a:lnTo>
                  <a:pt x="2259764" y="2254115"/>
                </a:lnTo>
                <a:lnTo>
                  <a:pt x="0" y="2254115"/>
                </a:lnTo>
                <a:lnTo>
                  <a:pt x="0" y="0"/>
                </a:lnTo>
                <a:close/>
              </a:path>
            </a:pathLst>
          </a:custGeom>
          <a:blipFill>
            <a:blip r:embed="rId13"/>
            <a:stretch>
              <a:fillRect/>
            </a:stretch>
          </a:blipFill>
        </p:spPr>
        <p:txBody>
          <a:bodyPr/>
          <a:lstStyle/>
          <a:p>
            <a:endParaRPr lang="en-GB"/>
          </a:p>
        </p:txBody>
      </p:sp>
      <p:sp>
        <p:nvSpPr>
          <p:cNvPr id="30" name="Freeform 30"/>
          <p:cNvSpPr/>
          <p:nvPr/>
        </p:nvSpPr>
        <p:spPr>
          <a:xfrm>
            <a:off x="5738664" y="7982982"/>
            <a:ext cx="2259764" cy="2254115"/>
          </a:xfrm>
          <a:custGeom>
            <a:avLst/>
            <a:gdLst/>
            <a:ahLst/>
            <a:cxnLst/>
            <a:rect l="l" t="t" r="r" b="b"/>
            <a:pathLst>
              <a:path w="2259764" h="2254115">
                <a:moveTo>
                  <a:pt x="0" y="0"/>
                </a:moveTo>
                <a:lnTo>
                  <a:pt x="2259764" y="0"/>
                </a:lnTo>
                <a:lnTo>
                  <a:pt x="2259764" y="2254115"/>
                </a:lnTo>
                <a:lnTo>
                  <a:pt x="0" y="2254115"/>
                </a:lnTo>
                <a:lnTo>
                  <a:pt x="0" y="0"/>
                </a:lnTo>
                <a:close/>
              </a:path>
            </a:pathLst>
          </a:custGeom>
          <a:blipFill>
            <a:blip r:embed="rId13"/>
            <a:stretch>
              <a:fillRect/>
            </a:stretch>
          </a:blipFill>
        </p:spPr>
        <p:txBody>
          <a:bodyPr/>
          <a:lstStyle/>
          <a:p>
            <a:endParaRPr lang="en-GB"/>
          </a:p>
        </p:txBody>
      </p:sp>
      <p:sp>
        <p:nvSpPr>
          <p:cNvPr id="31" name="Freeform 31"/>
          <p:cNvSpPr/>
          <p:nvPr/>
        </p:nvSpPr>
        <p:spPr>
          <a:xfrm>
            <a:off x="9708726" y="8052946"/>
            <a:ext cx="2157150" cy="2145016"/>
          </a:xfrm>
          <a:custGeom>
            <a:avLst/>
            <a:gdLst/>
            <a:ahLst/>
            <a:cxnLst/>
            <a:rect l="l" t="t" r="r" b="b"/>
            <a:pathLst>
              <a:path w="2157150" h="2145016">
                <a:moveTo>
                  <a:pt x="0" y="0"/>
                </a:moveTo>
                <a:lnTo>
                  <a:pt x="2157150" y="0"/>
                </a:lnTo>
                <a:lnTo>
                  <a:pt x="2157150" y="2145016"/>
                </a:lnTo>
                <a:lnTo>
                  <a:pt x="0" y="2145016"/>
                </a:lnTo>
                <a:lnTo>
                  <a:pt x="0" y="0"/>
                </a:lnTo>
                <a:close/>
              </a:path>
            </a:pathLst>
          </a:custGeom>
          <a:blipFill>
            <a:blip r:embed="rId9"/>
            <a:stretch>
              <a:fillRect/>
            </a:stretch>
          </a:blipFill>
        </p:spPr>
        <p:txBody>
          <a:bodyPr/>
          <a:lstStyle/>
          <a:p>
            <a:endParaRPr lang="en-GB"/>
          </a:p>
        </p:txBody>
      </p:sp>
      <p:sp>
        <p:nvSpPr>
          <p:cNvPr id="32" name="Freeform 32"/>
          <p:cNvSpPr/>
          <p:nvPr/>
        </p:nvSpPr>
        <p:spPr>
          <a:xfrm>
            <a:off x="12051915" y="8181508"/>
            <a:ext cx="1981018" cy="1966160"/>
          </a:xfrm>
          <a:custGeom>
            <a:avLst/>
            <a:gdLst/>
            <a:ahLst/>
            <a:cxnLst/>
            <a:rect l="l" t="t" r="r" b="b"/>
            <a:pathLst>
              <a:path w="1981018" h="1966160">
                <a:moveTo>
                  <a:pt x="0" y="0"/>
                </a:moveTo>
                <a:lnTo>
                  <a:pt x="1981018" y="0"/>
                </a:lnTo>
                <a:lnTo>
                  <a:pt x="1981018" y="1966161"/>
                </a:lnTo>
                <a:lnTo>
                  <a:pt x="0" y="1966161"/>
                </a:lnTo>
                <a:lnTo>
                  <a:pt x="0" y="0"/>
                </a:lnTo>
                <a:close/>
              </a:path>
            </a:pathLst>
          </a:custGeom>
          <a:blipFill>
            <a:blip r:embed="rId10"/>
            <a:stretch>
              <a:fillRect/>
            </a:stretch>
          </a:blipFill>
        </p:spPr>
        <p:txBody>
          <a:bodyPr/>
          <a:lstStyle/>
          <a:p>
            <a:endParaRPr lang="en-GB"/>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2"/>
            <a:stretch>
              <a:fillRect/>
            </a:stretch>
          </a:blipFill>
        </p:spPr>
        <p:txBody>
          <a:bodyPr/>
          <a:lstStyle/>
          <a:p>
            <a:endParaRPr lang="en-GB"/>
          </a:p>
        </p:txBody>
      </p:sp>
      <p:sp>
        <p:nvSpPr>
          <p:cNvPr id="3" name="Freeform 3"/>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3"/>
            <a:stretch>
              <a:fillRect/>
            </a:stretch>
          </a:blipFill>
        </p:spPr>
        <p:txBody>
          <a:bodyPr/>
          <a:lstStyle/>
          <a:p>
            <a:endParaRPr lang="en-GB"/>
          </a:p>
        </p:txBody>
      </p:sp>
      <p:sp>
        <p:nvSpPr>
          <p:cNvPr id="4" name="Freeform 4"/>
          <p:cNvSpPr/>
          <p:nvPr/>
        </p:nvSpPr>
        <p:spPr>
          <a:xfrm rot="5763318">
            <a:off x="-259240" y="6531663"/>
            <a:ext cx="2980386" cy="2615289"/>
          </a:xfrm>
          <a:custGeom>
            <a:avLst/>
            <a:gdLst/>
            <a:ahLst/>
            <a:cxnLst/>
            <a:rect l="l" t="t" r="r" b="b"/>
            <a:pathLst>
              <a:path w="2980386" h="2615289">
                <a:moveTo>
                  <a:pt x="0" y="0"/>
                </a:moveTo>
                <a:lnTo>
                  <a:pt x="2980386" y="0"/>
                </a:lnTo>
                <a:lnTo>
                  <a:pt x="2980386" y="2615289"/>
                </a:lnTo>
                <a:lnTo>
                  <a:pt x="0" y="261528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TextBox 5"/>
          <p:cNvSpPr txBox="1"/>
          <p:nvPr/>
        </p:nvSpPr>
        <p:spPr>
          <a:xfrm>
            <a:off x="2133719" y="1367040"/>
            <a:ext cx="14020562" cy="2277753"/>
          </a:xfrm>
          <a:prstGeom prst="rect">
            <a:avLst/>
          </a:prstGeom>
        </p:spPr>
        <p:txBody>
          <a:bodyPr lIns="0" tIns="0" rIns="0" bIns="0" rtlCol="0" anchor="t">
            <a:spAutoFit/>
          </a:bodyPr>
          <a:lstStyle/>
          <a:p>
            <a:pPr algn="ctr">
              <a:lnSpc>
                <a:spcPts val="17779"/>
              </a:lnSpc>
              <a:spcBef>
                <a:spcPct val="0"/>
              </a:spcBef>
            </a:pPr>
            <a:r>
              <a:rPr lang="en-US" sz="12699">
                <a:solidFill>
                  <a:srgbClr val="E41B13"/>
                </a:solidFill>
                <a:latin typeface="Omnes Bold"/>
                <a:ea typeface="Omnes Bold"/>
                <a:cs typeface="Omnes Bold"/>
                <a:sym typeface="Omnes Bold"/>
              </a:rPr>
              <a:t>Correct Answer is:</a:t>
            </a:r>
          </a:p>
        </p:txBody>
      </p:sp>
      <p:sp>
        <p:nvSpPr>
          <p:cNvPr id="6" name="TextBox 6"/>
          <p:cNvSpPr txBox="1"/>
          <p:nvPr/>
        </p:nvSpPr>
        <p:spPr>
          <a:xfrm>
            <a:off x="3107599" y="4181058"/>
            <a:ext cx="10188972" cy="2872741"/>
          </a:xfrm>
          <a:prstGeom prst="rect">
            <a:avLst/>
          </a:prstGeom>
        </p:spPr>
        <p:txBody>
          <a:bodyPr lIns="0" tIns="0" rIns="0" bIns="0" rtlCol="0" anchor="t">
            <a:spAutoFit/>
          </a:bodyPr>
          <a:lstStyle/>
          <a:p>
            <a:pPr algn="l">
              <a:lnSpc>
                <a:spcPts val="7559"/>
              </a:lnSpc>
            </a:pPr>
            <a:r>
              <a:rPr lang="en-US" sz="5399">
                <a:solidFill>
                  <a:srgbClr val="000000"/>
                </a:solidFill>
                <a:latin typeface="Omnes Semibold"/>
                <a:ea typeface="Omnes Semibold"/>
                <a:cs typeface="Omnes Semibold"/>
                <a:sym typeface="Omnes Semibold"/>
              </a:rPr>
              <a:t>1.</a:t>
            </a:r>
          </a:p>
          <a:p>
            <a:pPr algn="l">
              <a:lnSpc>
                <a:spcPts val="7559"/>
              </a:lnSpc>
            </a:pPr>
            <a:endParaRPr lang="en-US" sz="5399">
              <a:solidFill>
                <a:srgbClr val="000000"/>
              </a:solidFill>
              <a:latin typeface="Omnes Semibold"/>
              <a:ea typeface="Omnes Semibold"/>
              <a:cs typeface="Omnes Semibold"/>
              <a:sym typeface="Omnes Semibold"/>
            </a:endParaRPr>
          </a:p>
          <a:p>
            <a:pPr algn="l">
              <a:lnSpc>
                <a:spcPts val="7559"/>
              </a:lnSpc>
            </a:pPr>
            <a:endParaRPr lang="en-US" sz="5399">
              <a:solidFill>
                <a:srgbClr val="000000"/>
              </a:solidFill>
              <a:latin typeface="Omnes Semibold"/>
              <a:ea typeface="Omnes Semibold"/>
              <a:cs typeface="Omnes Semibold"/>
              <a:sym typeface="Omnes Semibold"/>
            </a:endParaRPr>
          </a:p>
        </p:txBody>
      </p:sp>
      <p:sp>
        <p:nvSpPr>
          <p:cNvPr id="7" name="Freeform 7"/>
          <p:cNvSpPr/>
          <p:nvPr/>
        </p:nvSpPr>
        <p:spPr>
          <a:xfrm>
            <a:off x="202508" y="3372066"/>
            <a:ext cx="2702630" cy="3198379"/>
          </a:xfrm>
          <a:custGeom>
            <a:avLst/>
            <a:gdLst/>
            <a:ahLst/>
            <a:cxnLst/>
            <a:rect l="l" t="t" r="r" b="b"/>
            <a:pathLst>
              <a:path w="2702630" h="3198379">
                <a:moveTo>
                  <a:pt x="0" y="0"/>
                </a:moveTo>
                <a:lnTo>
                  <a:pt x="2702631" y="0"/>
                </a:lnTo>
                <a:lnTo>
                  <a:pt x="2702631" y="3198379"/>
                </a:lnTo>
                <a:lnTo>
                  <a:pt x="0" y="319837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8" name="Freeform 8"/>
          <p:cNvSpPr/>
          <p:nvPr/>
        </p:nvSpPr>
        <p:spPr>
          <a:xfrm>
            <a:off x="3589210" y="3694677"/>
            <a:ext cx="3458514" cy="1824394"/>
          </a:xfrm>
          <a:custGeom>
            <a:avLst/>
            <a:gdLst/>
            <a:ahLst/>
            <a:cxnLst/>
            <a:rect l="l" t="t" r="r" b="b"/>
            <a:pathLst>
              <a:path w="3458514" h="1824394">
                <a:moveTo>
                  <a:pt x="0" y="0"/>
                </a:moveTo>
                <a:lnTo>
                  <a:pt x="3458514" y="0"/>
                </a:lnTo>
                <a:lnTo>
                  <a:pt x="3458514" y="1824394"/>
                </a:lnTo>
                <a:lnTo>
                  <a:pt x="0" y="1824394"/>
                </a:lnTo>
                <a:lnTo>
                  <a:pt x="0" y="0"/>
                </a:lnTo>
                <a:close/>
              </a:path>
            </a:pathLst>
          </a:custGeom>
          <a:blipFill>
            <a:blip r:embed="rId8"/>
            <a:stretch>
              <a:fillRect/>
            </a:stretch>
          </a:blipFill>
        </p:spPr>
        <p:txBody>
          <a:bodyPr/>
          <a:lstStyle/>
          <a:p>
            <a:endParaRPr lang="en-GB"/>
          </a:p>
        </p:txBody>
      </p:sp>
      <p:sp>
        <p:nvSpPr>
          <p:cNvPr id="9" name="TextBox 9"/>
          <p:cNvSpPr txBox="1"/>
          <p:nvPr/>
        </p:nvSpPr>
        <p:spPr>
          <a:xfrm rot="-2075510">
            <a:off x="150889" y="7615645"/>
            <a:ext cx="1741765" cy="967741"/>
          </a:xfrm>
          <a:prstGeom prst="rect">
            <a:avLst/>
          </a:prstGeom>
        </p:spPr>
        <p:txBody>
          <a:bodyPr lIns="0" tIns="0" rIns="0" bIns="0" rtlCol="0" anchor="t">
            <a:spAutoFit/>
          </a:bodyPr>
          <a:lstStyle/>
          <a:p>
            <a:pPr algn="ctr">
              <a:lnSpc>
                <a:spcPts val="7559"/>
              </a:lnSpc>
              <a:spcBef>
                <a:spcPct val="0"/>
              </a:spcBef>
            </a:pPr>
            <a:r>
              <a:rPr lang="en-US" sz="5399">
                <a:solidFill>
                  <a:srgbClr val="000000"/>
                </a:solidFill>
                <a:latin typeface="Omnes Semibold"/>
                <a:ea typeface="Omnes Semibold"/>
                <a:cs typeface="Omnes Semibold"/>
                <a:sym typeface="Omnes Semibold"/>
              </a:rPr>
              <a:t>£5.85</a:t>
            </a:r>
          </a:p>
        </p:txBody>
      </p:sp>
      <p:sp>
        <p:nvSpPr>
          <p:cNvPr id="10" name="TextBox 10"/>
          <p:cNvSpPr txBox="1"/>
          <p:nvPr/>
        </p:nvSpPr>
        <p:spPr>
          <a:xfrm>
            <a:off x="15605263" y="3433395"/>
            <a:ext cx="2659894" cy="1173479"/>
          </a:xfrm>
          <a:prstGeom prst="rect">
            <a:avLst/>
          </a:prstGeom>
        </p:spPr>
        <p:txBody>
          <a:bodyPr lIns="0" tIns="0" rIns="0" bIns="0" rtlCol="0" anchor="t">
            <a:spAutoFit/>
          </a:bodyPr>
          <a:lstStyle/>
          <a:p>
            <a:pPr algn="ctr">
              <a:lnSpc>
                <a:spcPts val="4620"/>
              </a:lnSpc>
              <a:spcBef>
                <a:spcPct val="0"/>
              </a:spcBef>
            </a:pPr>
            <a:r>
              <a:rPr lang="en-US" sz="3300">
                <a:solidFill>
                  <a:srgbClr val="E41B13"/>
                </a:solidFill>
                <a:latin typeface="Omnes Semibold"/>
                <a:ea typeface="Omnes Semibold"/>
                <a:cs typeface="Omnes Semibold"/>
                <a:sym typeface="Omnes Semibold"/>
              </a:rPr>
              <a:t>Balance on one leg</a:t>
            </a:r>
          </a:p>
        </p:txBody>
      </p:sp>
      <p:sp>
        <p:nvSpPr>
          <p:cNvPr id="11" name="Freeform 11"/>
          <p:cNvSpPr/>
          <p:nvPr/>
        </p:nvSpPr>
        <p:spPr>
          <a:xfrm>
            <a:off x="7515343" y="3440177"/>
            <a:ext cx="2157150" cy="2145016"/>
          </a:xfrm>
          <a:custGeom>
            <a:avLst/>
            <a:gdLst/>
            <a:ahLst/>
            <a:cxnLst/>
            <a:rect l="l" t="t" r="r" b="b"/>
            <a:pathLst>
              <a:path w="2157150" h="2145016">
                <a:moveTo>
                  <a:pt x="0" y="0"/>
                </a:moveTo>
                <a:lnTo>
                  <a:pt x="2157150" y="0"/>
                </a:lnTo>
                <a:lnTo>
                  <a:pt x="2157150" y="2145016"/>
                </a:lnTo>
                <a:lnTo>
                  <a:pt x="0" y="2145016"/>
                </a:lnTo>
                <a:lnTo>
                  <a:pt x="0" y="0"/>
                </a:lnTo>
                <a:close/>
              </a:path>
            </a:pathLst>
          </a:custGeom>
          <a:blipFill>
            <a:blip r:embed="rId9"/>
            <a:stretch>
              <a:fillRect/>
            </a:stretch>
          </a:blipFill>
        </p:spPr>
        <p:txBody>
          <a:bodyPr/>
          <a:lstStyle/>
          <a:p>
            <a:endParaRPr lang="en-GB"/>
          </a:p>
        </p:txBody>
      </p:sp>
      <p:sp>
        <p:nvSpPr>
          <p:cNvPr id="12" name="Freeform 12"/>
          <p:cNvSpPr/>
          <p:nvPr/>
        </p:nvSpPr>
        <p:spPr>
          <a:xfrm>
            <a:off x="9827435" y="3586120"/>
            <a:ext cx="1981018" cy="1966160"/>
          </a:xfrm>
          <a:custGeom>
            <a:avLst/>
            <a:gdLst/>
            <a:ahLst/>
            <a:cxnLst/>
            <a:rect l="l" t="t" r="r" b="b"/>
            <a:pathLst>
              <a:path w="1981018" h="1966160">
                <a:moveTo>
                  <a:pt x="0" y="0"/>
                </a:moveTo>
                <a:lnTo>
                  <a:pt x="1981018" y="0"/>
                </a:lnTo>
                <a:lnTo>
                  <a:pt x="1981018" y="1966160"/>
                </a:lnTo>
                <a:lnTo>
                  <a:pt x="0" y="1966160"/>
                </a:lnTo>
                <a:lnTo>
                  <a:pt x="0" y="0"/>
                </a:lnTo>
                <a:close/>
              </a:path>
            </a:pathLst>
          </a:custGeom>
          <a:blipFill>
            <a:blip r:embed="rId10"/>
            <a:stretch>
              <a:fillRect/>
            </a:stretch>
          </a:blipFill>
        </p:spPr>
        <p:txBody>
          <a:bodyPr/>
          <a:lstStyle/>
          <a:p>
            <a:endParaRPr lang="en-GB"/>
          </a:p>
        </p:txBody>
      </p:sp>
      <p:sp>
        <p:nvSpPr>
          <p:cNvPr id="13" name="Freeform 13"/>
          <p:cNvSpPr/>
          <p:nvPr/>
        </p:nvSpPr>
        <p:spPr>
          <a:xfrm>
            <a:off x="11960853" y="3494389"/>
            <a:ext cx="2163141" cy="2149622"/>
          </a:xfrm>
          <a:custGeom>
            <a:avLst/>
            <a:gdLst/>
            <a:ahLst/>
            <a:cxnLst/>
            <a:rect l="l" t="t" r="r" b="b"/>
            <a:pathLst>
              <a:path w="2163141" h="2149622">
                <a:moveTo>
                  <a:pt x="0" y="0"/>
                </a:moveTo>
                <a:lnTo>
                  <a:pt x="2163142" y="0"/>
                </a:lnTo>
                <a:lnTo>
                  <a:pt x="2163142" y="2149622"/>
                </a:lnTo>
                <a:lnTo>
                  <a:pt x="0" y="2149622"/>
                </a:lnTo>
                <a:lnTo>
                  <a:pt x="0" y="0"/>
                </a:lnTo>
                <a:close/>
              </a:path>
            </a:pathLst>
          </a:custGeom>
          <a:blipFill>
            <a:blip r:embed="rId11"/>
            <a:stretch>
              <a:fillRect/>
            </a:stretch>
          </a:blipFill>
        </p:spPr>
        <p:txBody>
          <a:bodyPr/>
          <a:lstStyle/>
          <a:p>
            <a:endParaRPr lang="en-GB"/>
          </a:p>
        </p:txBody>
      </p:sp>
      <p:sp>
        <p:nvSpPr>
          <p:cNvPr id="14" name="Freeform 14"/>
          <p:cNvSpPr/>
          <p:nvPr/>
        </p:nvSpPr>
        <p:spPr>
          <a:xfrm>
            <a:off x="14123995" y="3942296"/>
            <a:ext cx="1332487" cy="1329155"/>
          </a:xfrm>
          <a:custGeom>
            <a:avLst/>
            <a:gdLst/>
            <a:ahLst/>
            <a:cxnLst/>
            <a:rect l="l" t="t" r="r" b="b"/>
            <a:pathLst>
              <a:path w="1332487" h="1329155">
                <a:moveTo>
                  <a:pt x="0" y="0"/>
                </a:moveTo>
                <a:lnTo>
                  <a:pt x="1332486" y="0"/>
                </a:lnTo>
                <a:lnTo>
                  <a:pt x="1332486" y="1329156"/>
                </a:lnTo>
                <a:lnTo>
                  <a:pt x="0" y="1329156"/>
                </a:lnTo>
                <a:lnTo>
                  <a:pt x="0" y="0"/>
                </a:lnTo>
                <a:close/>
              </a:path>
            </a:pathLst>
          </a:custGeom>
          <a:blipFill>
            <a:blip r:embed="rId12"/>
            <a:stretch>
              <a:fillRect/>
            </a:stretch>
          </a:blipFill>
        </p:spPr>
        <p:txBody>
          <a:bodyPr/>
          <a:lstStyle/>
          <a:p>
            <a:endParaRPr lang="en-GB"/>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2"/>
            <a:stretch>
              <a:fillRect/>
            </a:stretch>
          </a:blipFill>
        </p:spPr>
        <p:txBody>
          <a:bodyPr/>
          <a:lstStyle/>
          <a:p>
            <a:endParaRPr lang="en-GB"/>
          </a:p>
        </p:txBody>
      </p:sp>
      <p:sp>
        <p:nvSpPr>
          <p:cNvPr id="3" name="Freeform 3"/>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3"/>
            <a:stretch>
              <a:fillRect/>
            </a:stretch>
          </a:blipFill>
        </p:spPr>
        <p:txBody>
          <a:bodyPr/>
          <a:lstStyle/>
          <a:p>
            <a:endParaRPr lang="en-GB"/>
          </a:p>
        </p:txBody>
      </p:sp>
      <p:sp>
        <p:nvSpPr>
          <p:cNvPr id="4" name="Freeform 4"/>
          <p:cNvSpPr/>
          <p:nvPr/>
        </p:nvSpPr>
        <p:spPr>
          <a:xfrm rot="-940436">
            <a:off x="1849716" y="3656850"/>
            <a:ext cx="1902597" cy="1669529"/>
          </a:xfrm>
          <a:custGeom>
            <a:avLst/>
            <a:gdLst/>
            <a:ahLst/>
            <a:cxnLst/>
            <a:rect l="l" t="t" r="r" b="b"/>
            <a:pathLst>
              <a:path w="1902597" h="1669529">
                <a:moveTo>
                  <a:pt x="0" y="0"/>
                </a:moveTo>
                <a:lnTo>
                  <a:pt x="1902597" y="0"/>
                </a:lnTo>
                <a:lnTo>
                  <a:pt x="1902597" y="1669529"/>
                </a:lnTo>
                <a:lnTo>
                  <a:pt x="0" y="16695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TextBox 5"/>
          <p:cNvSpPr txBox="1"/>
          <p:nvPr/>
        </p:nvSpPr>
        <p:spPr>
          <a:xfrm>
            <a:off x="3286899" y="1367040"/>
            <a:ext cx="11714202" cy="2277753"/>
          </a:xfrm>
          <a:prstGeom prst="rect">
            <a:avLst/>
          </a:prstGeom>
        </p:spPr>
        <p:txBody>
          <a:bodyPr lIns="0" tIns="0" rIns="0" bIns="0" rtlCol="0" anchor="t">
            <a:spAutoFit/>
          </a:bodyPr>
          <a:lstStyle/>
          <a:p>
            <a:pPr algn="ctr">
              <a:lnSpc>
                <a:spcPts val="17779"/>
              </a:lnSpc>
              <a:spcBef>
                <a:spcPct val="0"/>
              </a:spcBef>
            </a:pPr>
            <a:r>
              <a:rPr lang="en-US" sz="12699">
                <a:solidFill>
                  <a:srgbClr val="E41B13"/>
                </a:solidFill>
                <a:latin typeface="Omnes Bold"/>
                <a:ea typeface="Omnes Bold"/>
                <a:cs typeface="Omnes Bold"/>
                <a:sym typeface="Omnes Bold"/>
              </a:rPr>
              <a:t>How much is it?</a:t>
            </a:r>
          </a:p>
        </p:txBody>
      </p:sp>
      <p:sp>
        <p:nvSpPr>
          <p:cNvPr id="6" name="TextBox 6"/>
          <p:cNvSpPr txBox="1"/>
          <p:nvPr/>
        </p:nvSpPr>
        <p:spPr>
          <a:xfrm>
            <a:off x="4039560" y="3475341"/>
            <a:ext cx="10188972" cy="4777741"/>
          </a:xfrm>
          <a:prstGeom prst="rect">
            <a:avLst/>
          </a:prstGeom>
        </p:spPr>
        <p:txBody>
          <a:bodyPr lIns="0" tIns="0" rIns="0" bIns="0" rtlCol="0" anchor="t">
            <a:spAutoFit/>
          </a:bodyPr>
          <a:lstStyle/>
          <a:p>
            <a:pPr algn="l">
              <a:lnSpc>
                <a:spcPts val="7559"/>
              </a:lnSpc>
            </a:pPr>
            <a:r>
              <a:rPr lang="en-US" sz="5399">
                <a:solidFill>
                  <a:srgbClr val="000000"/>
                </a:solidFill>
                <a:latin typeface="Omnes Semibold"/>
                <a:ea typeface="Omnes Semibold"/>
                <a:cs typeface="Omnes Semibold"/>
                <a:sym typeface="Omnes Semibold"/>
              </a:rPr>
              <a:t>1.</a:t>
            </a:r>
          </a:p>
          <a:p>
            <a:pPr algn="l">
              <a:lnSpc>
                <a:spcPts val="7559"/>
              </a:lnSpc>
            </a:pPr>
            <a:endParaRPr lang="en-US" sz="5399">
              <a:solidFill>
                <a:srgbClr val="000000"/>
              </a:solidFill>
              <a:latin typeface="Omnes Semibold"/>
              <a:ea typeface="Omnes Semibold"/>
              <a:cs typeface="Omnes Semibold"/>
              <a:sym typeface="Omnes Semibold"/>
            </a:endParaRPr>
          </a:p>
          <a:p>
            <a:pPr algn="l">
              <a:lnSpc>
                <a:spcPts val="7559"/>
              </a:lnSpc>
            </a:pPr>
            <a:r>
              <a:rPr lang="en-US" sz="5399">
                <a:solidFill>
                  <a:srgbClr val="000000"/>
                </a:solidFill>
                <a:latin typeface="Omnes Semibold"/>
                <a:ea typeface="Omnes Semibold"/>
                <a:cs typeface="Omnes Semibold"/>
                <a:sym typeface="Omnes Semibold"/>
              </a:rPr>
              <a:t>2.</a:t>
            </a:r>
          </a:p>
          <a:p>
            <a:pPr algn="l">
              <a:lnSpc>
                <a:spcPts val="7559"/>
              </a:lnSpc>
            </a:pPr>
            <a:endParaRPr lang="en-US" sz="5399">
              <a:solidFill>
                <a:srgbClr val="000000"/>
              </a:solidFill>
              <a:latin typeface="Omnes Semibold"/>
              <a:ea typeface="Omnes Semibold"/>
              <a:cs typeface="Omnes Semibold"/>
              <a:sym typeface="Omnes Semibold"/>
            </a:endParaRPr>
          </a:p>
          <a:p>
            <a:pPr algn="l">
              <a:lnSpc>
                <a:spcPts val="7559"/>
              </a:lnSpc>
            </a:pPr>
            <a:r>
              <a:rPr lang="en-US" sz="5399">
                <a:solidFill>
                  <a:srgbClr val="000000"/>
                </a:solidFill>
                <a:latin typeface="Omnes Semibold"/>
                <a:ea typeface="Omnes Semibold"/>
                <a:cs typeface="Omnes Semibold"/>
                <a:sym typeface="Omnes Semibold"/>
              </a:rPr>
              <a:t>3.</a:t>
            </a:r>
          </a:p>
        </p:txBody>
      </p:sp>
      <p:sp>
        <p:nvSpPr>
          <p:cNvPr id="7" name="Freeform 7"/>
          <p:cNvSpPr/>
          <p:nvPr/>
        </p:nvSpPr>
        <p:spPr>
          <a:xfrm>
            <a:off x="13286678" y="3360003"/>
            <a:ext cx="1981018" cy="1966160"/>
          </a:xfrm>
          <a:custGeom>
            <a:avLst/>
            <a:gdLst/>
            <a:ahLst/>
            <a:cxnLst/>
            <a:rect l="l" t="t" r="r" b="b"/>
            <a:pathLst>
              <a:path w="1981018" h="1966160">
                <a:moveTo>
                  <a:pt x="0" y="0"/>
                </a:moveTo>
                <a:lnTo>
                  <a:pt x="1981018" y="0"/>
                </a:lnTo>
                <a:lnTo>
                  <a:pt x="1981018" y="1966160"/>
                </a:lnTo>
                <a:lnTo>
                  <a:pt x="0" y="1966160"/>
                </a:lnTo>
                <a:lnTo>
                  <a:pt x="0" y="0"/>
                </a:lnTo>
                <a:close/>
              </a:path>
            </a:pathLst>
          </a:custGeom>
          <a:blipFill>
            <a:blip r:embed="rId6"/>
            <a:stretch>
              <a:fillRect/>
            </a:stretch>
          </a:blipFill>
        </p:spPr>
        <p:txBody>
          <a:bodyPr/>
          <a:lstStyle/>
          <a:p>
            <a:endParaRPr lang="en-GB"/>
          </a:p>
        </p:txBody>
      </p:sp>
      <p:sp>
        <p:nvSpPr>
          <p:cNvPr id="8" name="Freeform 8"/>
          <p:cNvSpPr/>
          <p:nvPr/>
        </p:nvSpPr>
        <p:spPr>
          <a:xfrm>
            <a:off x="11002053" y="5506022"/>
            <a:ext cx="1981018" cy="1966160"/>
          </a:xfrm>
          <a:custGeom>
            <a:avLst/>
            <a:gdLst/>
            <a:ahLst/>
            <a:cxnLst/>
            <a:rect l="l" t="t" r="r" b="b"/>
            <a:pathLst>
              <a:path w="1981018" h="1966160">
                <a:moveTo>
                  <a:pt x="0" y="0"/>
                </a:moveTo>
                <a:lnTo>
                  <a:pt x="1981018" y="0"/>
                </a:lnTo>
                <a:lnTo>
                  <a:pt x="1981018" y="1966160"/>
                </a:lnTo>
                <a:lnTo>
                  <a:pt x="0" y="1966160"/>
                </a:lnTo>
                <a:lnTo>
                  <a:pt x="0" y="0"/>
                </a:lnTo>
                <a:close/>
              </a:path>
            </a:pathLst>
          </a:custGeom>
          <a:blipFill>
            <a:blip r:embed="rId6"/>
            <a:stretch>
              <a:fillRect/>
            </a:stretch>
          </a:blipFill>
        </p:spPr>
        <p:txBody>
          <a:bodyPr/>
          <a:lstStyle/>
          <a:p>
            <a:endParaRPr lang="en-GB"/>
          </a:p>
        </p:txBody>
      </p:sp>
      <p:sp>
        <p:nvSpPr>
          <p:cNvPr id="9" name="Freeform 9"/>
          <p:cNvSpPr/>
          <p:nvPr/>
        </p:nvSpPr>
        <p:spPr>
          <a:xfrm>
            <a:off x="8591649" y="5416594"/>
            <a:ext cx="2157150" cy="2145016"/>
          </a:xfrm>
          <a:custGeom>
            <a:avLst/>
            <a:gdLst/>
            <a:ahLst/>
            <a:cxnLst/>
            <a:rect l="l" t="t" r="r" b="b"/>
            <a:pathLst>
              <a:path w="2157150" h="2145016">
                <a:moveTo>
                  <a:pt x="0" y="0"/>
                </a:moveTo>
                <a:lnTo>
                  <a:pt x="2157150" y="0"/>
                </a:lnTo>
                <a:lnTo>
                  <a:pt x="2157150" y="2145016"/>
                </a:lnTo>
                <a:lnTo>
                  <a:pt x="0" y="2145016"/>
                </a:lnTo>
                <a:lnTo>
                  <a:pt x="0" y="0"/>
                </a:lnTo>
                <a:close/>
              </a:path>
            </a:pathLst>
          </a:custGeom>
          <a:blipFill>
            <a:blip r:embed="rId7"/>
            <a:stretch>
              <a:fillRect/>
            </a:stretch>
          </a:blipFill>
        </p:spPr>
        <p:txBody>
          <a:bodyPr/>
          <a:lstStyle/>
          <a:p>
            <a:endParaRPr lang="en-GB"/>
          </a:p>
        </p:txBody>
      </p:sp>
      <p:sp>
        <p:nvSpPr>
          <p:cNvPr id="10" name="Freeform 10"/>
          <p:cNvSpPr/>
          <p:nvPr/>
        </p:nvSpPr>
        <p:spPr>
          <a:xfrm>
            <a:off x="377763" y="2937850"/>
            <a:ext cx="2209121" cy="2404485"/>
          </a:xfrm>
          <a:custGeom>
            <a:avLst/>
            <a:gdLst/>
            <a:ahLst/>
            <a:cxnLst/>
            <a:rect l="l" t="t" r="r" b="b"/>
            <a:pathLst>
              <a:path w="2209121" h="2404485">
                <a:moveTo>
                  <a:pt x="0" y="0"/>
                </a:moveTo>
                <a:lnTo>
                  <a:pt x="2209121" y="0"/>
                </a:lnTo>
                <a:lnTo>
                  <a:pt x="2209121" y="2404486"/>
                </a:lnTo>
                <a:lnTo>
                  <a:pt x="0" y="240448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11" name="Freeform 11"/>
          <p:cNvSpPr/>
          <p:nvPr/>
        </p:nvSpPr>
        <p:spPr>
          <a:xfrm>
            <a:off x="433461" y="5490585"/>
            <a:ext cx="2687951" cy="1602691"/>
          </a:xfrm>
          <a:custGeom>
            <a:avLst/>
            <a:gdLst/>
            <a:ahLst/>
            <a:cxnLst/>
            <a:rect l="l" t="t" r="r" b="b"/>
            <a:pathLst>
              <a:path w="2687951" h="1602691">
                <a:moveTo>
                  <a:pt x="0" y="0"/>
                </a:moveTo>
                <a:lnTo>
                  <a:pt x="2687951" y="0"/>
                </a:lnTo>
                <a:lnTo>
                  <a:pt x="2687951" y="1602691"/>
                </a:lnTo>
                <a:lnTo>
                  <a:pt x="0" y="160269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12" name="TextBox 12"/>
          <p:cNvSpPr txBox="1"/>
          <p:nvPr/>
        </p:nvSpPr>
        <p:spPr>
          <a:xfrm rot="2223923">
            <a:off x="2266329" y="4168825"/>
            <a:ext cx="1773317" cy="561975"/>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mnes Semibold"/>
                <a:ea typeface="Omnes Semibold"/>
                <a:cs typeface="Omnes Semibold"/>
                <a:sym typeface="Omnes Semibold"/>
              </a:rPr>
              <a:t>£2.50</a:t>
            </a:r>
          </a:p>
        </p:txBody>
      </p:sp>
      <p:sp>
        <p:nvSpPr>
          <p:cNvPr id="13" name="Freeform 13"/>
          <p:cNvSpPr/>
          <p:nvPr/>
        </p:nvSpPr>
        <p:spPr>
          <a:xfrm rot="-940436">
            <a:off x="1672471" y="6415744"/>
            <a:ext cx="1902597" cy="1669529"/>
          </a:xfrm>
          <a:custGeom>
            <a:avLst/>
            <a:gdLst/>
            <a:ahLst/>
            <a:cxnLst/>
            <a:rect l="l" t="t" r="r" b="b"/>
            <a:pathLst>
              <a:path w="1902597" h="1669529">
                <a:moveTo>
                  <a:pt x="0" y="0"/>
                </a:moveTo>
                <a:lnTo>
                  <a:pt x="1902598" y="0"/>
                </a:lnTo>
                <a:lnTo>
                  <a:pt x="1902598" y="1669529"/>
                </a:lnTo>
                <a:lnTo>
                  <a:pt x="0" y="16695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4" name="TextBox 14"/>
          <p:cNvSpPr txBox="1"/>
          <p:nvPr/>
        </p:nvSpPr>
        <p:spPr>
          <a:xfrm rot="2223923">
            <a:off x="2089084" y="6927718"/>
            <a:ext cx="1773317" cy="561975"/>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mnes Semibold"/>
                <a:ea typeface="Omnes Semibold"/>
                <a:cs typeface="Omnes Semibold"/>
                <a:sym typeface="Omnes Semibold"/>
              </a:rPr>
              <a:t>£3.20</a:t>
            </a:r>
          </a:p>
        </p:txBody>
      </p:sp>
      <p:sp>
        <p:nvSpPr>
          <p:cNvPr id="15" name="TextBox 15"/>
          <p:cNvSpPr txBox="1"/>
          <p:nvPr/>
        </p:nvSpPr>
        <p:spPr>
          <a:xfrm>
            <a:off x="658994" y="8157832"/>
            <a:ext cx="3106223" cy="1754504"/>
          </a:xfrm>
          <a:prstGeom prst="rect">
            <a:avLst/>
          </a:prstGeom>
        </p:spPr>
        <p:txBody>
          <a:bodyPr lIns="0" tIns="0" rIns="0" bIns="0" rtlCol="0" anchor="t">
            <a:spAutoFit/>
          </a:bodyPr>
          <a:lstStyle/>
          <a:p>
            <a:pPr algn="ctr">
              <a:lnSpc>
                <a:spcPts val="4620"/>
              </a:lnSpc>
              <a:spcBef>
                <a:spcPct val="0"/>
              </a:spcBef>
            </a:pPr>
            <a:r>
              <a:rPr lang="en-US" sz="3300">
                <a:solidFill>
                  <a:srgbClr val="000000"/>
                </a:solidFill>
                <a:latin typeface="Omnes Semibold"/>
                <a:ea typeface="Omnes Semibold"/>
                <a:cs typeface="Omnes Semibold"/>
                <a:sym typeface="Omnes Semibold"/>
              </a:rPr>
              <a:t>Add these items together for the answer</a:t>
            </a:r>
          </a:p>
        </p:txBody>
      </p:sp>
      <p:sp>
        <p:nvSpPr>
          <p:cNvPr id="16" name="Freeform 16"/>
          <p:cNvSpPr/>
          <p:nvPr/>
        </p:nvSpPr>
        <p:spPr>
          <a:xfrm>
            <a:off x="4824705" y="3430886"/>
            <a:ext cx="3458514" cy="1824394"/>
          </a:xfrm>
          <a:custGeom>
            <a:avLst/>
            <a:gdLst/>
            <a:ahLst/>
            <a:cxnLst/>
            <a:rect l="l" t="t" r="r" b="b"/>
            <a:pathLst>
              <a:path w="3458514" h="1824394">
                <a:moveTo>
                  <a:pt x="0" y="0"/>
                </a:moveTo>
                <a:lnTo>
                  <a:pt x="3458513" y="0"/>
                </a:lnTo>
                <a:lnTo>
                  <a:pt x="3458513" y="1824394"/>
                </a:lnTo>
                <a:lnTo>
                  <a:pt x="0" y="1824394"/>
                </a:lnTo>
                <a:lnTo>
                  <a:pt x="0" y="0"/>
                </a:lnTo>
                <a:close/>
              </a:path>
            </a:pathLst>
          </a:custGeom>
          <a:blipFill>
            <a:blip r:embed="rId12"/>
            <a:stretch>
              <a:fillRect/>
            </a:stretch>
          </a:blipFill>
        </p:spPr>
        <p:txBody>
          <a:bodyPr/>
          <a:lstStyle/>
          <a:p>
            <a:endParaRPr lang="en-GB"/>
          </a:p>
        </p:txBody>
      </p:sp>
      <p:sp>
        <p:nvSpPr>
          <p:cNvPr id="17" name="Freeform 17"/>
          <p:cNvSpPr/>
          <p:nvPr/>
        </p:nvSpPr>
        <p:spPr>
          <a:xfrm>
            <a:off x="4824705" y="5519624"/>
            <a:ext cx="3458514" cy="1824394"/>
          </a:xfrm>
          <a:custGeom>
            <a:avLst/>
            <a:gdLst/>
            <a:ahLst/>
            <a:cxnLst/>
            <a:rect l="l" t="t" r="r" b="b"/>
            <a:pathLst>
              <a:path w="3458514" h="1824394">
                <a:moveTo>
                  <a:pt x="0" y="0"/>
                </a:moveTo>
                <a:lnTo>
                  <a:pt x="3458513" y="0"/>
                </a:lnTo>
                <a:lnTo>
                  <a:pt x="3458513" y="1824393"/>
                </a:lnTo>
                <a:lnTo>
                  <a:pt x="0" y="1824393"/>
                </a:lnTo>
                <a:lnTo>
                  <a:pt x="0" y="0"/>
                </a:lnTo>
                <a:close/>
              </a:path>
            </a:pathLst>
          </a:custGeom>
          <a:blipFill>
            <a:blip r:embed="rId12"/>
            <a:stretch>
              <a:fillRect/>
            </a:stretch>
          </a:blipFill>
        </p:spPr>
        <p:txBody>
          <a:bodyPr/>
          <a:lstStyle/>
          <a:p>
            <a:endParaRPr lang="en-GB"/>
          </a:p>
        </p:txBody>
      </p:sp>
      <p:sp>
        <p:nvSpPr>
          <p:cNvPr id="18" name="Freeform 18"/>
          <p:cNvSpPr/>
          <p:nvPr/>
        </p:nvSpPr>
        <p:spPr>
          <a:xfrm>
            <a:off x="4824705" y="7761546"/>
            <a:ext cx="3458514" cy="1824394"/>
          </a:xfrm>
          <a:custGeom>
            <a:avLst/>
            <a:gdLst/>
            <a:ahLst/>
            <a:cxnLst/>
            <a:rect l="l" t="t" r="r" b="b"/>
            <a:pathLst>
              <a:path w="3458514" h="1824394">
                <a:moveTo>
                  <a:pt x="0" y="0"/>
                </a:moveTo>
                <a:lnTo>
                  <a:pt x="3458513" y="0"/>
                </a:lnTo>
                <a:lnTo>
                  <a:pt x="3458513" y="1824393"/>
                </a:lnTo>
                <a:lnTo>
                  <a:pt x="0" y="1824393"/>
                </a:lnTo>
                <a:lnTo>
                  <a:pt x="0" y="0"/>
                </a:lnTo>
                <a:close/>
              </a:path>
            </a:pathLst>
          </a:custGeom>
          <a:blipFill>
            <a:blip r:embed="rId12"/>
            <a:stretch>
              <a:fillRect/>
            </a:stretch>
          </a:blipFill>
        </p:spPr>
        <p:txBody>
          <a:bodyPr/>
          <a:lstStyle/>
          <a:p>
            <a:endParaRPr lang="en-GB"/>
          </a:p>
        </p:txBody>
      </p:sp>
      <p:sp>
        <p:nvSpPr>
          <p:cNvPr id="19" name="TextBox 19"/>
          <p:cNvSpPr txBox="1"/>
          <p:nvPr/>
        </p:nvSpPr>
        <p:spPr>
          <a:xfrm>
            <a:off x="15267696" y="3304420"/>
            <a:ext cx="2659894" cy="1173479"/>
          </a:xfrm>
          <a:prstGeom prst="rect">
            <a:avLst/>
          </a:prstGeom>
        </p:spPr>
        <p:txBody>
          <a:bodyPr lIns="0" tIns="0" rIns="0" bIns="0" rtlCol="0" anchor="t">
            <a:spAutoFit/>
          </a:bodyPr>
          <a:lstStyle/>
          <a:p>
            <a:pPr algn="ctr">
              <a:lnSpc>
                <a:spcPts val="4620"/>
              </a:lnSpc>
              <a:spcBef>
                <a:spcPct val="0"/>
              </a:spcBef>
            </a:pPr>
            <a:r>
              <a:rPr lang="en-US" sz="3300">
                <a:solidFill>
                  <a:srgbClr val="E41B13"/>
                </a:solidFill>
                <a:latin typeface="Omnes Semibold"/>
                <a:ea typeface="Omnes Semibold"/>
                <a:cs typeface="Omnes Semibold"/>
                <a:sym typeface="Omnes Semibold"/>
              </a:rPr>
              <a:t>Balance on one leg</a:t>
            </a:r>
          </a:p>
        </p:txBody>
      </p:sp>
      <p:sp>
        <p:nvSpPr>
          <p:cNvPr id="20" name="TextBox 20"/>
          <p:cNvSpPr txBox="1"/>
          <p:nvPr/>
        </p:nvSpPr>
        <p:spPr>
          <a:xfrm>
            <a:off x="15462528" y="5247086"/>
            <a:ext cx="1796772" cy="2335529"/>
          </a:xfrm>
          <a:prstGeom prst="rect">
            <a:avLst/>
          </a:prstGeom>
        </p:spPr>
        <p:txBody>
          <a:bodyPr lIns="0" tIns="0" rIns="0" bIns="0" rtlCol="0" anchor="t">
            <a:spAutoFit/>
          </a:bodyPr>
          <a:lstStyle/>
          <a:p>
            <a:pPr algn="ctr">
              <a:lnSpc>
                <a:spcPts val="4620"/>
              </a:lnSpc>
            </a:pPr>
            <a:r>
              <a:rPr lang="en-US" sz="3300">
                <a:solidFill>
                  <a:srgbClr val="E41B13"/>
                </a:solidFill>
                <a:latin typeface="Omnes Semibold"/>
                <a:ea typeface="Omnes Semibold"/>
                <a:cs typeface="Omnes Semibold"/>
                <a:sym typeface="Omnes Semibold"/>
              </a:rPr>
              <a:t>Stand </a:t>
            </a:r>
          </a:p>
          <a:p>
            <a:pPr algn="ctr">
              <a:lnSpc>
                <a:spcPts val="4620"/>
              </a:lnSpc>
            </a:pPr>
            <a:r>
              <a:rPr lang="en-US" sz="3300">
                <a:solidFill>
                  <a:srgbClr val="E41B13"/>
                </a:solidFill>
                <a:latin typeface="Omnes Semibold"/>
                <a:ea typeface="Omnes Semibold"/>
                <a:cs typeface="Omnes Semibold"/>
                <a:sym typeface="Omnes Semibold"/>
              </a:rPr>
              <a:t>with </a:t>
            </a:r>
          </a:p>
          <a:p>
            <a:pPr algn="ctr">
              <a:lnSpc>
                <a:spcPts val="4620"/>
              </a:lnSpc>
            </a:pPr>
            <a:r>
              <a:rPr lang="en-US" sz="3300">
                <a:solidFill>
                  <a:srgbClr val="E41B13"/>
                </a:solidFill>
                <a:latin typeface="Omnes Semibold"/>
                <a:ea typeface="Omnes Semibold"/>
                <a:cs typeface="Omnes Semibold"/>
                <a:sym typeface="Omnes Semibold"/>
              </a:rPr>
              <a:t>hands on </a:t>
            </a:r>
          </a:p>
          <a:p>
            <a:pPr algn="ctr">
              <a:lnSpc>
                <a:spcPts val="4620"/>
              </a:lnSpc>
              <a:spcBef>
                <a:spcPct val="0"/>
              </a:spcBef>
            </a:pPr>
            <a:r>
              <a:rPr lang="en-US" sz="3300">
                <a:solidFill>
                  <a:srgbClr val="E41B13"/>
                </a:solidFill>
                <a:latin typeface="Omnes Semibold"/>
                <a:ea typeface="Omnes Semibold"/>
                <a:cs typeface="Omnes Semibold"/>
                <a:sym typeface="Omnes Semibold"/>
              </a:rPr>
              <a:t>head</a:t>
            </a:r>
          </a:p>
        </p:txBody>
      </p:sp>
      <p:sp>
        <p:nvSpPr>
          <p:cNvPr id="21" name="TextBox 21"/>
          <p:cNvSpPr txBox="1"/>
          <p:nvPr/>
        </p:nvSpPr>
        <p:spPr>
          <a:xfrm>
            <a:off x="13695366" y="8281136"/>
            <a:ext cx="2445623" cy="1754504"/>
          </a:xfrm>
          <a:prstGeom prst="rect">
            <a:avLst/>
          </a:prstGeom>
        </p:spPr>
        <p:txBody>
          <a:bodyPr lIns="0" tIns="0" rIns="0" bIns="0" rtlCol="0" anchor="t">
            <a:spAutoFit/>
          </a:bodyPr>
          <a:lstStyle/>
          <a:p>
            <a:pPr algn="ctr">
              <a:lnSpc>
                <a:spcPts val="4620"/>
              </a:lnSpc>
            </a:pPr>
            <a:r>
              <a:rPr lang="en-US" sz="3300">
                <a:solidFill>
                  <a:srgbClr val="E41B13"/>
                </a:solidFill>
                <a:latin typeface="Omnes Semibold"/>
                <a:ea typeface="Omnes Semibold"/>
                <a:cs typeface="Omnes Semibold"/>
                <a:sym typeface="Omnes Semibold"/>
              </a:rPr>
              <a:t>Stand </a:t>
            </a:r>
          </a:p>
          <a:p>
            <a:pPr algn="ctr">
              <a:lnSpc>
                <a:spcPts val="4620"/>
              </a:lnSpc>
              <a:spcBef>
                <a:spcPct val="0"/>
              </a:spcBef>
            </a:pPr>
            <a:r>
              <a:rPr lang="en-US" sz="3300">
                <a:solidFill>
                  <a:srgbClr val="E41B13"/>
                </a:solidFill>
                <a:latin typeface="Omnes Semibold"/>
                <a:ea typeface="Omnes Semibold"/>
                <a:cs typeface="Omnes Semibold"/>
                <a:sym typeface="Omnes Semibold"/>
              </a:rPr>
              <a:t>with feet together</a:t>
            </a:r>
          </a:p>
        </p:txBody>
      </p:sp>
      <p:sp>
        <p:nvSpPr>
          <p:cNvPr id="22" name="Freeform 22"/>
          <p:cNvSpPr/>
          <p:nvPr/>
        </p:nvSpPr>
        <p:spPr>
          <a:xfrm>
            <a:off x="8591649" y="3192714"/>
            <a:ext cx="2163141" cy="2149622"/>
          </a:xfrm>
          <a:custGeom>
            <a:avLst/>
            <a:gdLst/>
            <a:ahLst/>
            <a:cxnLst/>
            <a:rect l="l" t="t" r="r" b="b"/>
            <a:pathLst>
              <a:path w="2163141" h="2149622">
                <a:moveTo>
                  <a:pt x="0" y="0"/>
                </a:moveTo>
                <a:lnTo>
                  <a:pt x="2163141" y="0"/>
                </a:lnTo>
                <a:lnTo>
                  <a:pt x="2163141" y="2149622"/>
                </a:lnTo>
                <a:lnTo>
                  <a:pt x="0" y="2149622"/>
                </a:lnTo>
                <a:lnTo>
                  <a:pt x="0" y="0"/>
                </a:lnTo>
                <a:close/>
              </a:path>
            </a:pathLst>
          </a:custGeom>
          <a:blipFill>
            <a:blip r:embed="rId13"/>
            <a:stretch>
              <a:fillRect/>
            </a:stretch>
          </a:blipFill>
        </p:spPr>
        <p:txBody>
          <a:bodyPr/>
          <a:lstStyle/>
          <a:p>
            <a:endParaRPr lang="en-GB"/>
          </a:p>
        </p:txBody>
      </p:sp>
      <p:sp>
        <p:nvSpPr>
          <p:cNvPr id="23" name="Freeform 23"/>
          <p:cNvSpPr/>
          <p:nvPr/>
        </p:nvSpPr>
        <p:spPr>
          <a:xfrm>
            <a:off x="11059590" y="3192714"/>
            <a:ext cx="2163141" cy="2149622"/>
          </a:xfrm>
          <a:custGeom>
            <a:avLst/>
            <a:gdLst/>
            <a:ahLst/>
            <a:cxnLst/>
            <a:rect l="l" t="t" r="r" b="b"/>
            <a:pathLst>
              <a:path w="2163141" h="2149622">
                <a:moveTo>
                  <a:pt x="0" y="0"/>
                </a:moveTo>
                <a:lnTo>
                  <a:pt x="2163142" y="0"/>
                </a:lnTo>
                <a:lnTo>
                  <a:pt x="2163142" y="2149622"/>
                </a:lnTo>
                <a:lnTo>
                  <a:pt x="0" y="2149622"/>
                </a:lnTo>
                <a:lnTo>
                  <a:pt x="0" y="0"/>
                </a:lnTo>
                <a:close/>
              </a:path>
            </a:pathLst>
          </a:custGeom>
          <a:blipFill>
            <a:blip r:embed="rId13"/>
            <a:stretch>
              <a:fillRect/>
            </a:stretch>
          </a:blipFill>
        </p:spPr>
        <p:txBody>
          <a:bodyPr/>
          <a:lstStyle/>
          <a:p>
            <a:endParaRPr lang="en-GB"/>
          </a:p>
        </p:txBody>
      </p:sp>
      <p:sp>
        <p:nvSpPr>
          <p:cNvPr id="24" name="Freeform 24"/>
          <p:cNvSpPr/>
          <p:nvPr/>
        </p:nvSpPr>
        <p:spPr>
          <a:xfrm>
            <a:off x="8591649" y="7637810"/>
            <a:ext cx="2157150" cy="2145016"/>
          </a:xfrm>
          <a:custGeom>
            <a:avLst/>
            <a:gdLst/>
            <a:ahLst/>
            <a:cxnLst/>
            <a:rect l="l" t="t" r="r" b="b"/>
            <a:pathLst>
              <a:path w="2157150" h="2145016">
                <a:moveTo>
                  <a:pt x="0" y="0"/>
                </a:moveTo>
                <a:lnTo>
                  <a:pt x="2157150" y="0"/>
                </a:lnTo>
                <a:lnTo>
                  <a:pt x="2157150" y="2145016"/>
                </a:lnTo>
                <a:lnTo>
                  <a:pt x="0" y="2145016"/>
                </a:lnTo>
                <a:lnTo>
                  <a:pt x="0" y="0"/>
                </a:lnTo>
                <a:close/>
              </a:path>
            </a:pathLst>
          </a:custGeom>
          <a:blipFill>
            <a:blip r:embed="rId7"/>
            <a:stretch>
              <a:fillRect/>
            </a:stretch>
          </a:blipFill>
        </p:spPr>
        <p:txBody>
          <a:bodyPr/>
          <a:lstStyle/>
          <a:p>
            <a:endParaRPr lang="en-GB"/>
          </a:p>
        </p:txBody>
      </p:sp>
      <p:sp>
        <p:nvSpPr>
          <p:cNvPr id="25" name="Freeform 25"/>
          <p:cNvSpPr/>
          <p:nvPr/>
        </p:nvSpPr>
        <p:spPr>
          <a:xfrm>
            <a:off x="11002053" y="7761546"/>
            <a:ext cx="2163141" cy="2149622"/>
          </a:xfrm>
          <a:custGeom>
            <a:avLst/>
            <a:gdLst/>
            <a:ahLst/>
            <a:cxnLst/>
            <a:rect l="l" t="t" r="r" b="b"/>
            <a:pathLst>
              <a:path w="2163141" h="2149622">
                <a:moveTo>
                  <a:pt x="0" y="0"/>
                </a:moveTo>
                <a:lnTo>
                  <a:pt x="2163142" y="0"/>
                </a:lnTo>
                <a:lnTo>
                  <a:pt x="2163142" y="2149621"/>
                </a:lnTo>
                <a:lnTo>
                  <a:pt x="0" y="2149621"/>
                </a:lnTo>
                <a:lnTo>
                  <a:pt x="0" y="0"/>
                </a:lnTo>
                <a:close/>
              </a:path>
            </a:pathLst>
          </a:custGeom>
          <a:blipFill>
            <a:blip r:embed="rId13"/>
            <a:stretch>
              <a:fillRect/>
            </a:stretch>
          </a:blipFill>
        </p:spPr>
        <p:txBody>
          <a:bodyPr/>
          <a:lstStyle/>
          <a:p>
            <a:endParaRPr lang="en-GB"/>
          </a:p>
        </p:txBody>
      </p:sp>
      <p:sp>
        <p:nvSpPr>
          <p:cNvPr id="26" name="Freeform 26"/>
          <p:cNvSpPr/>
          <p:nvPr/>
        </p:nvSpPr>
        <p:spPr>
          <a:xfrm>
            <a:off x="8472275" y="7464685"/>
            <a:ext cx="2259764" cy="2254115"/>
          </a:xfrm>
          <a:custGeom>
            <a:avLst/>
            <a:gdLst/>
            <a:ahLst/>
            <a:cxnLst/>
            <a:rect l="l" t="t" r="r" b="b"/>
            <a:pathLst>
              <a:path w="2259764" h="2254115">
                <a:moveTo>
                  <a:pt x="0" y="0"/>
                </a:moveTo>
                <a:lnTo>
                  <a:pt x="2259764" y="0"/>
                </a:lnTo>
                <a:lnTo>
                  <a:pt x="2259764" y="2254115"/>
                </a:lnTo>
                <a:lnTo>
                  <a:pt x="0" y="2254115"/>
                </a:lnTo>
                <a:lnTo>
                  <a:pt x="0" y="0"/>
                </a:lnTo>
                <a:close/>
              </a:path>
            </a:pathLst>
          </a:custGeom>
          <a:blipFill>
            <a:blip r:embed="rId14"/>
            <a:stretch>
              <a:fillRect/>
            </a:stretch>
          </a:blipFill>
        </p:spPr>
        <p:txBody>
          <a:bodyPr/>
          <a:lstStyle/>
          <a:p>
            <a:endParaRPr lang="en-GB"/>
          </a:p>
        </p:txBody>
      </p:sp>
      <p:sp>
        <p:nvSpPr>
          <p:cNvPr id="27" name="Freeform 27"/>
          <p:cNvSpPr/>
          <p:nvPr/>
        </p:nvSpPr>
        <p:spPr>
          <a:xfrm>
            <a:off x="9048153" y="7554580"/>
            <a:ext cx="2259764" cy="2254115"/>
          </a:xfrm>
          <a:custGeom>
            <a:avLst/>
            <a:gdLst/>
            <a:ahLst/>
            <a:cxnLst/>
            <a:rect l="l" t="t" r="r" b="b"/>
            <a:pathLst>
              <a:path w="2259764" h="2254115">
                <a:moveTo>
                  <a:pt x="0" y="0"/>
                </a:moveTo>
                <a:lnTo>
                  <a:pt x="2259764" y="0"/>
                </a:lnTo>
                <a:lnTo>
                  <a:pt x="2259764" y="2254115"/>
                </a:lnTo>
                <a:lnTo>
                  <a:pt x="0" y="2254115"/>
                </a:lnTo>
                <a:lnTo>
                  <a:pt x="0" y="0"/>
                </a:lnTo>
                <a:close/>
              </a:path>
            </a:pathLst>
          </a:custGeom>
          <a:blipFill>
            <a:blip r:embed="rId14"/>
            <a:stretch>
              <a:fillRect/>
            </a:stretch>
          </a:blipFill>
        </p:spPr>
        <p:txBody>
          <a:bodyPr/>
          <a:lstStyle/>
          <a:p>
            <a:endParaRPr lang="en-GB"/>
          </a:p>
        </p:txBody>
      </p:sp>
      <p:sp>
        <p:nvSpPr>
          <p:cNvPr id="28" name="Freeform 28"/>
          <p:cNvSpPr/>
          <p:nvPr/>
        </p:nvSpPr>
        <p:spPr>
          <a:xfrm>
            <a:off x="9602157" y="7505752"/>
            <a:ext cx="2259764" cy="2254115"/>
          </a:xfrm>
          <a:custGeom>
            <a:avLst/>
            <a:gdLst/>
            <a:ahLst/>
            <a:cxnLst/>
            <a:rect l="l" t="t" r="r" b="b"/>
            <a:pathLst>
              <a:path w="2259764" h="2254115">
                <a:moveTo>
                  <a:pt x="0" y="0"/>
                </a:moveTo>
                <a:lnTo>
                  <a:pt x="2259764" y="0"/>
                </a:lnTo>
                <a:lnTo>
                  <a:pt x="2259764" y="2254115"/>
                </a:lnTo>
                <a:lnTo>
                  <a:pt x="0" y="2254115"/>
                </a:lnTo>
                <a:lnTo>
                  <a:pt x="0" y="0"/>
                </a:lnTo>
                <a:close/>
              </a:path>
            </a:pathLst>
          </a:custGeom>
          <a:blipFill>
            <a:blip r:embed="rId14"/>
            <a:stretch>
              <a:fillRect/>
            </a:stretch>
          </a:blipFill>
        </p:spPr>
        <p:txBody>
          <a:bodyPr/>
          <a:lstStyle/>
          <a:p>
            <a:endParaRPr lang="en-GB"/>
          </a:p>
        </p:txBody>
      </p:sp>
      <p:sp>
        <p:nvSpPr>
          <p:cNvPr id="29" name="Freeform 29"/>
          <p:cNvSpPr/>
          <p:nvPr/>
        </p:nvSpPr>
        <p:spPr>
          <a:xfrm>
            <a:off x="10370300" y="7554580"/>
            <a:ext cx="2259764" cy="2254115"/>
          </a:xfrm>
          <a:custGeom>
            <a:avLst/>
            <a:gdLst/>
            <a:ahLst/>
            <a:cxnLst/>
            <a:rect l="l" t="t" r="r" b="b"/>
            <a:pathLst>
              <a:path w="2259764" h="2254115">
                <a:moveTo>
                  <a:pt x="0" y="0"/>
                </a:moveTo>
                <a:lnTo>
                  <a:pt x="2259764" y="0"/>
                </a:lnTo>
                <a:lnTo>
                  <a:pt x="2259764" y="2254115"/>
                </a:lnTo>
                <a:lnTo>
                  <a:pt x="0" y="2254115"/>
                </a:lnTo>
                <a:lnTo>
                  <a:pt x="0" y="0"/>
                </a:lnTo>
                <a:close/>
              </a:path>
            </a:pathLst>
          </a:custGeom>
          <a:blipFill>
            <a:blip r:embed="rId14"/>
            <a:stretch>
              <a:fillRect/>
            </a:stretch>
          </a:blipFill>
        </p:spPr>
        <p:txBody>
          <a:bodyPr/>
          <a:lstStyle/>
          <a:p>
            <a:endParaRPr lang="en-GB"/>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2"/>
            <a:stretch>
              <a:fillRect/>
            </a:stretch>
          </a:blipFill>
        </p:spPr>
        <p:txBody>
          <a:bodyPr/>
          <a:lstStyle/>
          <a:p>
            <a:endParaRPr lang="en-GB"/>
          </a:p>
        </p:txBody>
      </p:sp>
      <p:sp>
        <p:nvSpPr>
          <p:cNvPr id="3" name="Freeform 3"/>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3"/>
            <a:stretch>
              <a:fillRect/>
            </a:stretch>
          </a:blipFill>
        </p:spPr>
        <p:txBody>
          <a:bodyPr/>
          <a:lstStyle/>
          <a:p>
            <a:endParaRPr lang="en-GB"/>
          </a:p>
        </p:txBody>
      </p:sp>
      <p:sp>
        <p:nvSpPr>
          <p:cNvPr id="4" name="Freeform 4"/>
          <p:cNvSpPr/>
          <p:nvPr/>
        </p:nvSpPr>
        <p:spPr>
          <a:xfrm rot="-940436">
            <a:off x="1849716" y="3656850"/>
            <a:ext cx="1902597" cy="1669529"/>
          </a:xfrm>
          <a:custGeom>
            <a:avLst/>
            <a:gdLst/>
            <a:ahLst/>
            <a:cxnLst/>
            <a:rect l="l" t="t" r="r" b="b"/>
            <a:pathLst>
              <a:path w="1902597" h="1669529">
                <a:moveTo>
                  <a:pt x="0" y="0"/>
                </a:moveTo>
                <a:lnTo>
                  <a:pt x="1902597" y="0"/>
                </a:lnTo>
                <a:lnTo>
                  <a:pt x="1902597" y="1669529"/>
                </a:lnTo>
                <a:lnTo>
                  <a:pt x="0" y="16695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TextBox 5"/>
          <p:cNvSpPr txBox="1"/>
          <p:nvPr/>
        </p:nvSpPr>
        <p:spPr>
          <a:xfrm>
            <a:off x="1996618" y="1367040"/>
            <a:ext cx="14294764" cy="2277753"/>
          </a:xfrm>
          <a:prstGeom prst="rect">
            <a:avLst/>
          </a:prstGeom>
        </p:spPr>
        <p:txBody>
          <a:bodyPr lIns="0" tIns="0" rIns="0" bIns="0" rtlCol="0" anchor="t">
            <a:spAutoFit/>
          </a:bodyPr>
          <a:lstStyle/>
          <a:p>
            <a:pPr algn="ctr">
              <a:lnSpc>
                <a:spcPts val="17779"/>
              </a:lnSpc>
              <a:spcBef>
                <a:spcPct val="0"/>
              </a:spcBef>
            </a:pPr>
            <a:r>
              <a:rPr lang="en-US" sz="12699">
                <a:solidFill>
                  <a:srgbClr val="E41B13"/>
                </a:solidFill>
                <a:latin typeface="Omnes Bold"/>
                <a:ea typeface="Omnes Bold"/>
                <a:cs typeface="Omnes Bold"/>
                <a:sym typeface="Omnes Bold"/>
              </a:rPr>
              <a:t>Correct Answer is: </a:t>
            </a:r>
          </a:p>
        </p:txBody>
      </p:sp>
      <p:sp>
        <p:nvSpPr>
          <p:cNvPr id="6" name="TextBox 6"/>
          <p:cNvSpPr txBox="1"/>
          <p:nvPr/>
        </p:nvSpPr>
        <p:spPr>
          <a:xfrm>
            <a:off x="4620129" y="3475341"/>
            <a:ext cx="10188972" cy="4777741"/>
          </a:xfrm>
          <a:prstGeom prst="rect">
            <a:avLst/>
          </a:prstGeom>
        </p:spPr>
        <p:txBody>
          <a:bodyPr lIns="0" tIns="0" rIns="0" bIns="0" rtlCol="0" anchor="t">
            <a:spAutoFit/>
          </a:bodyPr>
          <a:lstStyle/>
          <a:p>
            <a:pPr algn="l">
              <a:lnSpc>
                <a:spcPts val="7559"/>
              </a:lnSpc>
            </a:pPr>
            <a:endParaRPr/>
          </a:p>
          <a:p>
            <a:pPr algn="l">
              <a:lnSpc>
                <a:spcPts val="7559"/>
              </a:lnSpc>
            </a:pPr>
            <a:endParaRPr/>
          </a:p>
          <a:p>
            <a:pPr algn="l">
              <a:lnSpc>
                <a:spcPts val="7559"/>
              </a:lnSpc>
            </a:pPr>
            <a:r>
              <a:rPr lang="en-US" sz="5399">
                <a:solidFill>
                  <a:srgbClr val="000000"/>
                </a:solidFill>
                <a:latin typeface="Omnes Semibold"/>
                <a:ea typeface="Omnes Semibold"/>
                <a:cs typeface="Omnes Semibold"/>
                <a:sym typeface="Omnes Semibold"/>
              </a:rPr>
              <a:t>2.</a:t>
            </a:r>
          </a:p>
          <a:p>
            <a:pPr algn="l">
              <a:lnSpc>
                <a:spcPts val="7559"/>
              </a:lnSpc>
            </a:pPr>
            <a:endParaRPr lang="en-US" sz="5399">
              <a:solidFill>
                <a:srgbClr val="000000"/>
              </a:solidFill>
              <a:latin typeface="Omnes Semibold"/>
              <a:ea typeface="Omnes Semibold"/>
              <a:cs typeface="Omnes Semibold"/>
              <a:sym typeface="Omnes Semibold"/>
            </a:endParaRPr>
          </a:p>
          <a:p>
            <a:pPr algn="l">
              <a:lnSpc>
                <a:spcPts val="7559"/>
              </a:lnSpc>
            </a:pPr>
            <a:endParaRPr lang="en-US" sz="5399">
              <a:solidFill>
                <a:srgbClr val="000000"/>
              </a:solidFill>
              <a:latin typeface="Omnes Semibold"/>
              <a:ea typeface="Omnes Semibold"/>
              <a:cs typeface="Omnes Semibold"/>
              <a:sym typeface="Omnes Semibold"/>
            </a:endParaRPr>
          </a:p>
        </p:txBody>
      </p:sp>
      <p:sp>
        <p:nvSpPr>
          <p:cNvPr id="7" name="Freeform 7"/>
          <p:cNvSpPr/>
          <p:nvPr/>
        </p:nvSpPr>
        <p:spPr>
          <a:xfrm>
            <a:off x="11002053" y="5506022"/>
            <a:ext cx="1981018" cy="1966160"/>
          </a:xfrm>
          <a:custGeom>
            <a:avLst/>
            <a:gdLst/>
            <a:ahLst/>
            <a:cxnLst/>
            <a:rect l="l" t="t" r="r" b="b"/>
            <a:pathLst>
              <a:path w="1981018" h="1966160">
                <a:moveTo>
                  <a:pt x="0" y="0"/>
                </a:moveTo>
                <a:lnTo>
                  <a:pt x="1981018" y="0"/>
                </a:lnTo>
                <a:lnTo>
                  <a:pt x="1981018" y="1966160"/>
                </a:lnTo>
                <a:lnTo>
                  <a:pt x="0" y="1966160"/>
                </a:lnTo>
                <a:lnTo>
                  <a:pt x="0" y="0"/>
                </a:lnTo>
                <a:close/>
              </a:path>
            </a:pathLst>
          </a:custGeom>
          <a:blipFill>
            <a:blip r:embed="rId6"/>
            <a:stretch>
              <a:fillRect/>
            </a:stretch>
          </a:blipFill>
        </p:spPr>
        <p:txBody>
          <a:bodyPr/>
          <a:lstStyle/>
          <a:p>
            <a:endParaRPr lang="en-GB"/>
          </a:p>
        </p:txBody>
      </p:sp>
      <p:sp>
        <p:nvSpPr>
          <p:cNvPr id="8" name="Freeform 8"/>
          <p:cNvSpPr/>
          <p:nvPr/>
        </p:nvSpPr>
        <p:spPr>
          <a:xfrm>
            <a:off x="9172218" y="5416594"/>
            <a:ext cx="2157150" cy="2145016"/>
          </a:xfrm>
          <a:custGeom>
            <a:avLst/>
            <a:gdLst/>
            <a:ahLst/>
            <a:cxnLst/>
            <a:rect l="l" t="t" r="r" b="b"/>
            <a:pathLst>
              <a:path w="2157150" h="2145016">
                <a:moveTo>
                  <a:pt x="0" y="0"/>
                </a:moveTo>
                <a:lnTo>
                  <a:pt x="2157150" y="0"/>
                </a:lnTo>
                <a:lnTo>
                  <a:pt x="2157150" y="2145016"/>
                </a:lnTo>
                <a:lnTo>
                  <a:pt x="0" y="2145016"/>
                </a:lnTo>
                <a:lnTo>
                  <a:pt x="0" y="0"/>
                </a:lnTo>
                <a:close/>
              </a:path>
            </a:pathLst>
          </a:custGeom>
          <a:blipFill>
            <a:blip r:embed="rId7"/>
            <a:stretch>
              <a:fillRect/>
            </a:stretch>
          </a:blipFill>
        </p:spPr>
        <p:txBody>
          <a:bodyPr/>
          <a:lstStyle/>
          <a:p>
            <a:endParaRPr lang="en-GB"/>
          </a:p>
        </p:txBody>
      </p:sp>
      <p:sp>
        <p:nvSpPr>
          <p:cNvPr id="9" name="Freeform 9"/>
          <p:cNvSpPr/>
          <p:nvPr/>
        </p:nvSpPr>
        <p:spPr>
          <a:xfrm>
            <a:off x="377763" y="2937850"/>
            <a:ext cx="2209121" cy="2404485"/>
          </a:xfrm>
          <a:custGeom>
            <a:avLst/>
            <a:gdLst/>
            <a:ahLst/>
            <a:cxnLst/>
            <a:rect l="l" t="t" r="r" b="b"/>
            <a:pathLst>
              <a:path w="2209121" h="2404485">
                <a:moveTo>
                  <a:pt x="0" y="0"/>
                </a:moveTo>
                <a:lnTo>
                  <a:pt x="2209121" y="0"/>
                </a:lnTo>
                <a:lnTo>
                  <a:pt x="2209121" y="2404486"/>
                </a:lnTo>
                <a:lnTo>
                  <a:pt x="0" y="240448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10" name="Freeform 10"/>
          <p:cNvSpPr/>
          <p:nvPr/>
        </p:nvSpPr>
        <p:spPr>
          <a:xfrm>
            <a:off x="433461" y="5490585"/>
            <a:ext cx="2687951" cy="1602691"/>
          </a:xfrm>
          <a:custGeom>
            <a:avLst/>
            <a:gdLst/>
            <a:ahLst/>
            <a:cxnLst/>
            <a:rect l="l" t="t" r="r" b="b"/>
            <a:pathLst>
              <a:path w="2687951" h="1602691">
                <a:moveTo>
                  <a:pt x="0" y="0"/>
                </a:moveTo>
                <a:lnTo>
                  <a:pt x="2687951" y="0"/>
                </a:lnTo>
                <a:lnTo>
                  <a:pt x="2687951" y="1602691"/>
                </a:lnTo>
                <a:lnTo>
                  <a:pt x="0" y="160269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11" name="TextBox 11"/>
          <p:cNvSpPr txBox="1"/>
          <p:nvPr/>
        </p:nvSpPr>
        <p:spPr>
          <a:xfrm rot="2223923">
            <a:off x="2266329" y="4168825"/>
            <a:ext cx="1773317" cy="561975"/>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mnes Semibold"/>
                <a:ea typeface="Omnes Semibold"/>
                <a:cs typeface="Omnes Semibold"/>
                <a:sym typeface="Omnes Semibold"/>
              </a:rPr>
              <a:t>£2.50</a:t>
            </a:r>
          </a:p>
        </p:txBody>
      </p:sp>
      <p:sp>
        <p:nvSpPr>
          <p:cNvPr id="12" name="Freeform 12"/>
          <p:cNvSpPr/>
          <p:nvPr/>
        </p:nvSpPr>
        <p:spPr>
          <a:xfrm rot="-940436">
            <a:off x="1672471" y="6415744"/>
            <a:ext cx="1902597" cy="1669529"/>
          </a:xfrm>
          <a:custGeom>
            <a:avLst/>
            <a:gdLst/>
            <a:ahLst/>
            <a:cxnLst/>
            <a:rect l="l" t="t" r="r" b="b"/>
            <a:pathLst>
              <a:path w="1902597" h="1669529">
                <a:moveTo>
                  <a:pt x="0" y="0"/>
                </a:moveTo>
                <a:lnTo>
                  <a:pt x="1902598" y="0"/>
                </a:lnTo>
                <a:lnTo>
                  <a:pt x="1902598" y="1669529"/>
                </a:lnTo>
                <a:lnTo>
                  <a:pt x="0" y="16695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3" name="TextBox 13"/>
          <p:cNvSpPr txBox="1"/>
          <p:nvPr/>
        </p:nvSpPr>
        <p:spPr>
          <a:xfrm rot="2223923">
            <a:off x="2089084" y="6927718"/>
            <a:ext cx="1773317" cy="561975"/>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mnes Semibold"/>
                <a:ea typeface="Omnes Semibold"/>
                <a:cs typeface="Omnes Semibold"/>
                <a:sym typeface="Omnes Semibold"/>
              </a:rPr>
              <a:t>£3.20</a:t>
            </a:r>
          </a:p>
        </p:txBody>
      </p:sp>
      <p:sp>
        <p:nvSpPr>
          <p:cNvPr id="14" name="TextBox 14"/>
          <p:cNvSpPr txBox="1"/>
          <p:nvPr/>
        </p:nvSpPr>
        <p:spPr>
          <a:xfrm>
            <a:off x="658994" y="8157832"/>
            <a:ext cx="3106223" cy="1754504"/>
          </a:xfrm>
          <a:prstGeom prst="rect">
            <a:avLst/>
          </a:prstGeom>
        </p:spPr>
        <p:txBody>
          <a:bodyPr lIns="0" tIns="0" rIns="0" bIns="0" rtlCol="0" anchor="t">
            <a:spAutoFit/>
          </a:bodyPr>
          <a:lstStyle/>
          <a:p>
            <a:pPr algn="ctr">
              <a:lnSpc>
                <a:spcPts val="4620"/>
              </a:lnSpc>
              <a:spcBef>
                <a:spcPct val="0"/>
              </a:spcBef>
            </a:pPr>
            <a:r>
              <a:rPr lang="en-US" sz="3300">
                <a:solidFill>
                  <a:srgbClr val="000000"/>
                </a:solidFill>
                <a:latin typeface="Omnes Semibold"/>
                <a:ea typeface="Omnes Semibold"/>
                <a:cs typeface="Omnes Semibold"/>
                <a:sym typeface="Omnes Semibold"/>
              </a:rPr>
              <a:t>Add these items together for the answer</a:t>
            </a:r>
          </a:p>
        </p:txBody>
      </p:sp>
      <p:sp>
        <p:nvSpPr>
          <p:cNvPr id="15" name="Freeform 15"/>
          <p:cNvSpPr/>
          <p:nvPr/>
        </p:nvSpPr>
        <p:spPr>
          <a:xfrm>
            <a:off x="5405274" y="5519624"/>
            <a:ext cx="3458514" cy="1824394"/>
          </a:xfrm>
          <a:custGeom>
            <a:avLst/>
            <a:gdLst/>
            <a:ahLst/>
            <a:cxnLst/>
            <a:rect l="l" t="t" r="r" b="b"/>
            <a:pathLst>
              <a:path w="3458514" h="1824394">
                <a:moveTo>
                  <a:pt x="0" y="0"/>
                </a:moveTo>
                <a:lnTo>
                  <a:pt x="3458514" y="0"/>
                </a:lnTo>
                <a:lnTo>
                  <a:pt x="3458514" y="1824393"/>
                </a:lnTo>
                <a:lnTo>
                  <a:pt x="0" y="1824393"/>
                </a:lnTo>
                <a:lnTo>
                  <a:pt x="0" y="0"/>
                </a:lnTo>
                <a:close/>
              </a:path>
            </a:pathLst>
          </a:custGeom>
          <a:blipFill>
            <a:blip r:embed="rId12"/>
            <a:stretch>
              <a:fillRect/>
            </a:stretch>
          </a:blipFill>
        </p:spPr>
        <p:txBody>
          <a:bodyPr/>
          <a:lstStyle/>
          <a:p>
            <a:endParaRPr lang="en-GB"/>
          </a:p>
        </p:txBody>
      </p:sp>
      <p:sp>
        <p:nvSpPr>
          <p:cNvPr id="16" name="TextBox 16"/>
          <p:cNvSpPr txBox="1"/>
          <p:nvPr/>
        </p:nvSpPr>
        <p:spPr>
          <a:xfrm>
            <a:off x="15462528" y="5247086"/>
            <a:ext cx="1796772" cy="2335529"/>
          </a:xfrm>
          <a:prstGeom prst="rect">
            <a:avLst/>
          </a:prstGeom>
        </p:spPr>
        <p:txBody>
          <a:bodyPr lIns="0" tIns="0" rIns="0" bIns="0" rtlCol="0" anchor="t">
            <a:spAutoFit/>
          </a:bodyPr>
          <a:lstStyle/>
          <a:p>
            <a:pPr algn="ctr">
              <a:lnSpc>
                <a:spcPts val="4620"/>
              </a:lnSpc>
            </a:pPr>
            <a:r>
              <a:rPr lang="en-US" sz="3300">
                <a:solidFill>
                  <a:srgbClr val="E41B13"/>
                </a:solidFill>
                <a:latin typeface="Omnes Semibold"/>
                <a:ea typeface="Omnes Semibold"/>
                <a:cs typeface="Omnes Semibold"/>
                <a:sym typeface="Omnes Semibold"/>
              </a:rPr>
              <a:t>Stand </a:t>
            </a:r>
          </a:p>
          <a:p>
            <a:pPr algn="ctr">
              <a:lnSpc>
                <a:spcPts val="4620"/>
              </a:lnSpc>
            </a:pPr>
            <a:r>
              <a:rPr lang="en-US" sz="3300">
                <a:solidFill>
                  <a:srgbClr val="E41B13"/>
                </a:solidFill>
                <a:latin typeface="Omnes Semibold"/>
                <a:ea typeface="Omnes Semibold"/>
                <a:cs typeface="Omnes Semibold"/>
                <a:sym typeface="Omnes Semibold"/>
              </a:rPr>
              <a:t>with </a:t>
            </a:r>
          </a:p>
          <a:p>
            <a:pPr algn="ctr">
              <a:lnSpc>
                <a:spcPts val="4620"/>
              </a:lnSpc>
            </a:pPr>
            <a:r>
              <a:rPr lang="en-US" sz="3300">
                <a:solidFill>
                  <a:srgbClr val="E41B13"/>
                </a:solidFill>
                <a:latin typeface="Omnes Semibold"/>
                <a:ea typeface="Omnes Semibold"/>
                <a:cs typeface="Omnes Semibold"/>
                <a:sym typeface="Omnes Semibold"/>
              </a:rPr>
              <a:t>hands on </a:t>
            </a:r>
          </a:p>
          <a:p>
            <a:pPr algn="ctr">
              <a:lnSpc>
                <a:spcPts val="4620"/>
              </a:lnSpc>
              <a:spcBef>
                <a:spcPct val="0"/>
              </a:spcBef>
            </a:pPr>
            <a:r>
              <a:rPr lang="en-US" sz="3300">
                <a:solidFill>
                  <a:srgbClr val="E41B13"/>
                </a:solidFill>
                <a:latin typeface="Omnes Semibold"/>
                <a:ea typeface="Omnes Semibold"/>
                <a:cs typeface="Omnes Semibold"/>
                <a:sym typeface="Omnes Semibold"/>
              </a:rPr>
              <a:t>head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2"/>
            <a:stretch>
              <a:fillRect/>
            </a:stretch>
          </a:blipFill>
        </p:spPr>
        <p:txBody>
          <a:bodyPr/>
          <a:lstStyle/>
          <a:p>
            <a:endParaRPr lang="en-GB"/>
          </a:p>
        </p:txBody>
      </p:sp>
      <p:sp>
        <p:nvSpPr>
          <p:cNvPr id="3" name="Freeform 3"/>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3"/>
            <a:stretch>
              <a:fillRect/>
            </a:stretch>
          </a:blipFill>
        </p:spPr>
        <p:txBody>
          <a:bodyPr/>
          <a:lstStyle/>
          <a:p>
            <a:endParaRPr lang="en-GB"/>
          </a:p>
        </p:txBody>
      </p:sp>
      <p:sp>
        <p:nvSpPr>
          <p:cNvPr id="4" name="Freeform 4"/>
          <p:cNvSpPr/>
          <p:nvPr/>
        </p:nvSpPr>
        <p:spPr>
          <a:xfrm>
            <a:off x="2288956" y="3852913"/>
            <a:ext cx="1774377" cy="1557016"/>
          </a:xfrm>
          <a:custGeom>
            <a:avLst/>
            <a:gdLst/>
            <a:ahLst/>
            <a:cxnLst/>
            <a:rect l="l" t="t" r="r" b="b"/>
            <a:pathLst>
              <a:path w="1774377" h="1557016">
                <a:moveTo>
                  <a:pt x="0" y="0"/>
                </a:moveTo>
                <a:lnTo>
                  <a:pt x="1774377" y="0"/>
                </a:lnTo>
                <a:lnTo>
                  <a:pt x="1774377" y="1557016"/>
                </a:lnTo>
                <a:lnTo>
                  <a:pt x="0" y="15570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TextBox 5"/>
          <p:cNvSpPr txBox="1"/>
          <p:nvPr/>
        </p:nvSpPr>
        <p:spPr>
          <a:xfrm>
            <a:off x="4159497" y="3356134"/>
            <a:ext cx="10188972" cy="4777741"/>
          </a:xfrm>
          <a:prstGeom prst="rect">
            <a:avLst/>
          </a:prstGeom>
        </p:spPr>
        <p:txBody>
          <a:bodyPr lIns="0" tIns="0" rIns="0" bIns="0" rtlCol="0" anchor="t">
            <a:spAutoFit/>
          </a:bodyPr>
          <a:lstStyle/>
          <a:p>
            <a:pPr algn="l">
              <a:lnSpc>
                <a:spcPts val="7559"/>
              </a:lnSpc>
            </a:pPr>
            <a:r>
              <a:rPr lang="en-US" sz="5399">
                <a:solidFill>
                  <a:srgbClr val="000000"/>
                </a:solidFill>
                <a:latin typeface="Omnes Semibold"/>
                <a:ea typeface="Omnes Semibold"/>
                <a:cs typeface="Omnes Semibold"/>
                <a:sym typeface="Omnes Semibold"/>
              </a:rPr>
              <a:t>1.</a:t>
            </a:r>
          </a:p>
          <a:p>
            <a:pPr algn="l">
              <a:lnSpc>
                <a:spcPts val="7559"/>
              </a:lnSpc>
            </a:pPr>
            <a:endParaRPr lang="en-US" sz="5399">
              <a:solidFill>
                <a:srgbClr val="000000"/>
              </a:solidFill>
              <a:latin typeface="Omnes Semibold"/>
              <a:ea typeface="Omnes Semibold"/>
              <a:cs typeface="Omnes Semibold"/>
              <a:sym typeface="Omnes Semibold"/>
            </a:endParaRPr>
          </a:p>
          <a:p>
            <a:pPr algn="l">
              <a:lnSpc>
                <a:spcPts val="7559"/>
              </a:lnSpc>
            </a:pPr>
            <a:r>
              <a:rPr lang="en-US" sz="5399">
                <a:solidFill>
                  <a:srgbClr val="000000"/>
                </a:solidFill>
                <a:latin typeface="Omnes Semibold"/>
                <a:ea typeface="Omnes Semibold"/>
                <a:cs typeface="Omnes Semibold"/>
                <a:sym typeface="Omnes Semibold"/>
              </a:rPr>
              <a:t>2.</a:t>
            </a:r>
          </a:p>
          <a:p>
            <a:pPr algn="l">
              <a:lnSpc>
                <a:spcPts val="7559"/>
              </a:lnSpc>
            </a:pPr>
            <a:endParaRPr lang="en-US" sz="5399">
              <a:solidFill>
                <a:srgbClr val="000000"/>
              </a:solidFill>
              <a:latin typeface="Omnes Semibold"/>
              <a:ea typeface="Omnes Semibold"/>
              <a:cs typeface="Omnes Semibold"/>
              <a:sym typeface="Omnes Semibold"/>
            </a:endParaRPr>
          </a:p>
          <a:p>
            <a:pPr algn="l">
              <a:lnSpc>
                <a:spcPts val="7559"/>
              </a:lnSpc>
            </a:pPr>
            <a:r>
              <a:rPr lang="en-US" sz="5399">
                <a:solidFill>
                  <a:srgbClr val="000000"/>
                </a:solidFill>
                <a:latin typeface="Omnes Semibold"/>
                <a:ea typeface="Omnes Semibold"/>
                <a:cs typeface="Omnes Semibold"/>
                <a:sym typeface="Omnes Semibold"/>
              </a:rPr>
              <a:t>3.</a:t>
            </a:r>
          </a:p>
        </p:txBody>
      </p:sp>
      <p:sp>
        <p:nvSpPr>
          <p:cNvPr id="6" name="Freeform 6"/>
          <p:cNvSpPr/>
          <p:nvPr/>
        </p:nvSpPr>
        <p:spPr>
          <a:xfrm>
            <a:off x="8845549" y="5821205"/>
            <a:ext cx="1332487" cy="1329155"/>
          </a:xfrm>
          <a:custGeom>
            <a:avLst/>
            <a:gdLst/>
            <a:ahLst/>
            <a:cxnLst/>
            <a:rect l="l" t="t" r="r" b="b"/>
            <a:pathLst>
              <a:path w="1332487" h="1329155">
                <a:moveTo>
                  <a:pt x="0" y="0"/>
                </a:moveTo>
                <a:lnTo>
                  <a:pt x="1332486" y="0"/>
                </a:lnTo>
                <a:lnTo>
                  <a:pt x="1332486" y="1329155"/>
                </a:lnTo>
                <a:lnTo>
                  <a:pt x="0" y="1329155"/>
                </a:lnTo>
                <a:lnTo>
                  <a:pt x="0" y="0"/>
                </a:lnTo>
                <a:close/>
              </a:path>
            </a:pathLst>
          </a:custGeom>
          <a:blipFill>
            <a:blip r:embed="rId6"/>
            <a:stretch>
              <a:fillRect/>
            </a:stretch>
          </a:blipFill>
        </p:spPr>
        <p:txBody>
          <a:bodyPr/>
          <a:lstStyle/>
          <a:p>
            <a:endParaRPr lang="en-GB"/>
          </a:p>
        </p:txBody>
      </p:sp>
      <p:sp>
        <p:nvSpPr>
          <p:cNvPr id="7" name="Freeform 7"/>
          <p:cNvSpPr/>
          <p:nvPr/>
        </p:nvSpPr>
        <p:spPr>
          <a:xfrm>
            <a:off x="549298" y="5090108"/>
            <a:ext cx="1768819" cy="3997332"/>
          </a:xfrm>
          <a:custGeom>
            <a:avLst/>
            <a:gdLst/>
            <a:ahLst/>
            <a:cxnLst/>
            <a:rect l="l" t="t" r="r" b="b"/>
            <a:pathLst>
              <a:path w="1768819" h="3997332">
                <a:moveTo>
                  <a:pt x="0" y="0"/>
                </a:moveTo>
                <a:lnTo>
                  <a:pt x="1768819" y="0"/>
                </a:lnTo>
                <a:lnTo>
                  <a:pt x="1768819" y="3997331"/>
                </a:lnTo>
                <a:lnTo>
                  <a:pt x="0" y="399733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8" name="Freeform 8"/>
          <p:cNvSpPr/>
          <p:nvPr/>
        </p:nvSpPr>
        <p:spPr>
          <a:xfrm>
            <a:off x="320145" y="2394841"/>
            <a:ext cx="2430679" cy="2227386"/>
          </a:xfrm>
          <a:custGeom>
            <a:avLst/>
            <a:gdLst/>
            <a:ahLst/>
            <a:cxnLst/>
            <a:rect l="l" t="t" r="r" b="b"/>
            <a:pathLst>
              <a:path w="2430679" h="2227386">
                <a:moveTo>
                  <a:pt x="0" y="0"/>
                </a:moveTo>
                <a:lnTo>
                  <a:pt x="2430679" y="0"/>
                </a:lnTo>
                <a:lnTo>
                  <a:pt x="2430679" y="2227387"/>
                </a:lnTo>
                <a:lnTo>
                  <a:pt x="0" y="222738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9" name="Freeform 9"/>
          <p:cNvSpPr/>
          <p:nvPr/>
        </p:nvSpPr>
        <p:spPr>
          <a:xfrm>
            <a:off x="2067448" y="6784600"/>
            <a:ext cx="1774377" cy="1557016"/>
          </a:xfrm>
          <a:custGeom>
            <a:avLst/>
            <a:gdLst/>
            <a:ahLst/>
            <a:cxnLst/>
            <a:rect l="l" t="t" r="r" b="b"/>
            <a:pathLst>
              <a:path w="1774377" h="1557016">
                <a:moveTo>
                  <a:pt x="0" y="0"/>
                </a:moveTo>
                <a:lnTo>
                  <a:pt x="1774377" y="0"/>
                </a:lnTo>
                <a:lnTo>
                  <a:pt x="1774377" y="1557016"/>
                </a:lnTo>
                <a:lnTo>
                  <a:pt x="0" y="15570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0" name="Freeform 10"/>
          <p:cNvSpPr/>
          <p:nvPr/>
        </p:nvSpPr>
        <p:spPr>
          <a:xfrm>
            <a:off x="4744654" y="3135097"/>
            <a:ext cx="3727621" cy="2009992"/>
          </a:xfrm>
          <a:custGeom>
            <a:avLst/>
            <a:gdLst/>
            <a:ahLst/>
            <a:cxnLst/>
            <a:rect l="l" t="t" r="r" b="b"/>
            <a:pathLst>
              <a:path w="3727621" h="2009992">
                <a:moveTo>
                  <a:pt x="0" y="0"/>
                </a:moveTo>
                <a:lnTo>
                  <a:pt x="3727621" y="0"/>
                </a:lnTo>
                <a:lnTo>
                  <a:pt x="3727621" y="2009992"/>
                </a:lnTo>
                <a:lnTo>
                  <a:pt x="0" y="2009992"/>
                </a:lnTo>
                <a:lnTo>
                  <a:pt x="0" y="0"/>
                </a:lnTo>
                <a:close/>
              </a:path>
            </a:pathLst>
          </a:custGeom>
          <a:blipFill>
            <a:blip r:embed="rId11"/>
            <a:stretch>
              <a:fillRect/>
            </a:stretch>
          </a:blipFill>
        </p:spPr>
        <p:txBody>
          <a:bodyPr/>
          <a:lstStyle/>
          <a:p>
            <a:endParaRPr lang="en-GB"/>
          </a:p>
        </p:txBody>
      </p:sp>
      <p:sp>
        <p:nvSpPr>
          <p:cNvPr id="11" name="TextBox 11"/>
          <p:cNvSpPr txBox="1"/>
          <p:nvPr/>
        </p:nvSpPr>
        <p:spPr>
          <a:xfrm>
            <a:off x="3286899" y="1367040"/>
            <a:ext cx="11714202" cy="2277753"/>
          </a:xfrm>
          <a:prstGeom prst="rect">
            <a:avLst/>
          </a:prstGeom>
        </p:spPr>
        <p:txBody>
          <a:bodyPr lIns="0" tIns="0" rIns="0" bIns="0" rtlCol="0" anchor="t">
            <a:spAutoFit/>
          </a:bodyPr>
          <a:lstStyle/>
          <a:p>
            <a:pPr algn="ctr">
              <a:lnSpc>
                <a:spcPts val="17779"/>
              </a:lnSpc>
              <a:spcBef>
                <a:spcPct val="0"/>
              </a:spcBef>
            </a:pPr>
            <a:r>
              <a:rPr lang="en-US" sz="12699">
                <a:solidFill>
                  <a:srgbClr val="E41B13"/>
                </a:solidFill>
                <a:latin typeface="Omnes Bold"/>
                <a:ea typeface="Omnes Bold"/>
                <a:cs typeface="Omnes Bold"/>
                <a:sym typeface="Omnes Bold"/>
              </a:rPr>
              <a:t>How much is it?</a:t>
            </a:r>
          </a:p>
        </p:txBody>
      </p:sp>
      <p:sp>
        <p:nvSpPr>
          <p:cNvPr id="12" name="TextBox 12"/>
          <p:cNvSpPr txBox="1"/>
          <p:nvPr/>
        </p:nvSpPr>
        <p:spPr>
          <a:xfrm rot="2769325">
            <a:off x="2355516" y="4418515"/>
            <a:ext cx="2129417" cy="561975"/>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mnes Semibold"/>
                <a:ea typeface="Omnes Semibold"/>
                <a:cs typeface="Omnes Semibold"/>
                <a:sym typeface="Omnes Semibold"/>
              </a:rPr>
              <a:t>£5.75</a:t>
            </a:r>
          </a:p>
        </p:txBody>
      </p:sp>
      <p:sp>
        <p:nvSpPr>
          <p:cNvPr id="13" name="TextBox 13"/>
          <p:cNvSpPr txBox="1"/>
          <p:nvPr/>
        </p:nvSpPr>
        <p:spPr>
          <a:xfrm rot="2769325">
            <a:off x="2134008" y="7350202"/>
            <a:ext cx="2129417" cy="561975"/>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mnes Semibold"/>
                <a:ea typeface="Omnes Semibold"/>
                <a:cs typeface="Omnes Semibold"/>
                <a:sym typeface="Omnes Semibold"/>
              </a:rPr>
              <a:t>£4.25</a:t>
            </a:r>
          </a:p>
        </p:txBody>
      </p:sp>
      <p:sp>
        <p:nvSpPr>
          <p:cNvPr id="14" name="Freeform 14"/>
          <p:cNvSpPr/>
          <p:nvPr/>
        </p:nvSpPr>
        <p:spPr>
          <a:xfrm>
            <a:off x="4744654" y="5278210"/>
            <a:ext cx="3727621" cy="2009992"/>
          </a:xfrm>
          <a:custGeom>
            <a:avLst/>
            <a:gdLst/>
            <a:ahLst/>
            <a:cxnLst/>
            <a:rect l="l" t="t" r="r" b="b"/>
            <a:pathLst>
              <a:path w="3727621" h="2009992">
                <a:moveTo>
                  <a:pt x="0" y="0"/>
                </a:moveTo>
                <a:lnTo>
                  <a:pt x="3727621" y="0"/>
                </a:lnTo>
                <a:lnTo>
                  <a:pt x="3727621" y="2009991"/>
                </a:lnTo>
                <a:lnTo>
                  <a:pt x="0" y="2009991"/>
                </a:lnTo>
                <a:lnTo>
                  <a:pt x="0" y="0"/>
                </a:lnTo>
                <a:close/>
              </a:path>
            </a:pathLst>
          </a:custGeom>
          <a:blipFill>
            <a:blip r:embed="rId11"/>
            <a:stretch>
              <a:fillRect/>
            </a:stretch>
          </a:blipFill>
        </p:spPr>
        <p:txBody>
          <a:bodyPr/>
          <a:lstStyle/>
          <a:p>
            <a:endParaRPr lang="en-GB"/>
          </a:p>
        </p:txBody>
      </p:sp>
      <p:sp>
        <p:nvSpPr>
          <p:cNvPr id="15" name="Freeform 15"/>
          <p:cNvSpPr/>
          <p:nvPr/>
        </p:nvSpPr>
        <p:spPr>
          <a:xfrm>
            <a:off x="4744654" y="7563108"/>
            <a:ext cx="3458514" cy="1824394"/>
          </a:xfrm>
          <a:custGeom>
            <a:avLst/>
            <a:gdLst/>
            <a:ahLst/>
            <a:cxnLst/>
            <a:rect l="l" t="t" r="r" b="b"/>
            <a:pathLst>
              <a:path w="3458514" h="1824394">
                <a:moveTo>
                  <a:pt x="0" y="0"/>
                </a:moveTo>
                <a:lnTo>
                  <a:pt x="3458514" y="0"/>
                </a:lnTo>
                <a:lnTo>
                  <a:pt x="3458514" y="1824394"/>
                </a:lnTo>
                <a:lnTo>
                  <a:pt x="0" y="1824394"/>
                </a:lnTo>
                <a:lnTo>
                  <a:pt x="0" y="0"/>
                </a:lnTo>
                <a:close/>
              </a:path>
            </a:pathLst>
          </a:custGeom>
          <a:blipFill>
            <a:blip r:embed="rId12"/>
            <a:stretch>
              <a:fillRect/>
            </a:stretch>
          </a:blipFill>
        </p:spPr>
        <p:txBody>
          <a:bodyPr/>
          <a:lstStyle/>
          <a:p>
            <a:endParaRPr lang="en-GB"/>
          </a:p>
        </p:txBody>
      </p:sp>
      <p:sp>
        <p:nvSpPr>
          <p:cNvPr id="16" name="Freeform 16"/>
          <p:cNvSpPr/>
          <p:nvPr/>
        </p:nvSpPr>
        <p:spPr>
          <a:xfrm>
            <a:off x="8472275" y="7464685"/>
            <a:ext cx="2259764" cy="2254115"/>
          </a:xfrm>
          <a:custGeom>
            <a:avLst/>
            <a:gdLst/>
            <a:ahLst/>
            <a:cxnLst/>
            <a:rect l="l" t="t" r="r" b="b"/>
            <a:pathLst>
              <a:path w="2259764" h="2254115">
                <a:moveTo>
                  <a:pt x="0" y="0"/>
                </a:moveTo>
                <a:lnTo>
                  <a:pt x="2259764" y="0"/>
                </a:lnTo>
                <a:lnTo>
                  <a:pt x="2259764" y="2254115"/>
                </a:lnTo>
                <a:lnTo>
                  <a:pt x="0" y="2254115"/>
                </a:lnTo>
                <a:lnTo>
                  <a:pt x="0" y="0"/>
                </a:lnTo>
                <a:close/>
              </a:path>
            </a:pathLst>
          </a:custGeom>
          <a:blipFill>
            <a:blip r:embed="rId13"/>
            <a:stretch>
              <a:fillRect/>
            </a:stretch>
          </a:blipFill>
        </p:spPr>
        <p:txBody>
          <a:bodyPr/>
          <a:lstStyle/>
          <a:p>
            <a:endParaRPr lang="en-GB"/>
          </a:p>
        </p:txBody>
      </p:sp>
      <p:sp>
        <p:nvSpPr>
          <p:cNvPr id="17" name="Freeform 17"/>
          <p:cNvSpPr/>
          <p:nvPr/>
        </p:nvSpPr>
        <p:spPr>
          <a:xfrm>
            <a:off x="9048153" y="7554580"/>
            <a:ext cx="2259764" cy="2254115"/>
          </a:xfrm>
          <a:custGeom>
            <a:avLst/>
            <a:gdLst/>
            <a:ahLst/>
            <a:cxnLst/>
            <a:rect l="l" t="t" r="r" b="b"/>
            <a:pathLst>
              <a:path w="2259764" h="2254115">
                <a:moveTo>
                  <a:pt x="0" y="0"/>
                </a:moveTo>
                <a:lnTo>
                  <a:pt x="2259764" y="0"/>
                </a:lnTo>
                <a:lnTo>
                  <a:pt x="2259764" y="2254115"/>
                </a:lnTo>
                <a:lnTo>
                  <a:pt x="0" y="2254115"/>
                </a:lnTo>
                <a:lnTo>
                  <a:pt x="0" y="0"/>
                </a:lnTo>
                <a:close/>
              </a:path>
            </a:pathLst>
          </a:custGeom>
          <a:blipFill>
            <a:blip r:embed="rId13"/>
            <a:stretch>
              <a:fillRect/>
            </a:stretch>
          </a:blipFill>
        </p:spPr>
        <p:txBody>
          <a:bodyPr/>
          <a:lstStyle/>
          <a:p>
            <a:endParaRPr lang="en-GB"/>
          </a:p>
        </p:txBody>
      </p:sp>
      <p:sp>
        <p:nvSpPr>
          <p:cNvPr id="18" name="Freeform 18"/>
          <p:cNvSpPr/>
          <p:nvPr/>
        </p:nvSpPr>
        <p:spPr>
          <a:xfrm>
            <a:off x="9602157" y="7505752"/>
            <a:ext cx="2259764" cy="2254115"/>
          </a:xfrm>
          <a:custGeom>
            <a:avLst/>
            <a:gdLst/>
            <a:ahLst/>
            <a:cxnLst/>
            <a:rect l="l" t="t" r="r" b="b"/>
            <a:pathLst>
              <a:path w="2259764" h="2254115">
                <a:moveTo>
                  <a:pt x="0" y="0"/>
                </a:moveTo>
                <a:lnTo>
                  <a:pt x="2259764" y="0"/>
                </a:lnTo>
                <a:lnTo>
                  <a:pt x="2259764" y="2254115"/>
                </a:lnTo>
                <a:lnTo>
                  <a:pt x="0" y="2254115"/>
                </a:lnTo>
                <a:lnTo>
                  <a:pt x="0" y="0"/>
                </a:lnTo>
                <a:close/>
              </a:path>
            </a:pathLst>
          </a:custGeom>
          <a:blipFill>
            <a:blip r:embed="rId13"/>
            <a:stretch>
              <a:fillRect/>
            </a:stretch>
          </a:blipFill>
        </p:spPr>
        <p:txBody>
          <a:bodyPr/>
          <a:lstStyle/>
          <a:p>
            <a:endParaRPr lang="en-GB"/>
          </a:p>
        </p:txBody>
      </p:sp>
      <p:sp>
        <p:nvSpPr>
          <p:cNvPr id="19" name="Freeform 19"/>
          <p:cNvSpPr/>
          <p:nvPr/>
        </p:nvSpPr>
        <p:spPr>
          <a:xfrm>
            <a:off x="10370300" y="7554580"/>
            <a:ext cx="2259764" cy="2254115"/>
          </a:xfrm>
          <a:custGeom>
            <a:avLst/>
            <a:gdLst/>
            <a:ahLst/>
            <a:cxnLst/>
            <a:rect l="l" t="t" r="r" b="b"/>
            <a:pathLst>
              <a:path w="2259764" h="2254115">
                <a:moveTo>
                  <a:pt x="0" y="0"/>
                </a:moveTo>
                <a:lnTo>
                  <a:pt x="2259764" y="0"/>
                </a:lnTo>
                <a:lnTo>
                  <a:pt x="2259764" y="2254115"/>
                </a:lnTo>
                <a:lnTo>
                  <a:pt x="0" y="2254115"/>
                </a:lnTo>
                <a:lnTo>
                  <a:pt x="0" y="0"/>
                </a:lnTo>
                <a:close/>
              </a:path>
            </a:pathLst>
          </a:custGeom>
          <a:blipFill>
            <a:blip r:embed="rId13"/>
            <a:stretch>
              <a:fillRect/>
            </a:stretch>
          </a:blipFill>
        </p:spPr>
        <p:txBody>
          <a:bodyPr/>
          <a:lstStyle/>
          <a:p>
            <a:endParaRPr lang="en-GB"/>
          </a:p>
        </p:txBody>
      </p:sp>
      <p:sp>
        <p:nvSpPr>
          <p:cNvPr id="20" name="TextBox 20"/>
          <p:cNvSpPr txBox="1"/>
          <p:nvPr/>
        </p:nvSpPr>
        <p:spPr>
          <a:xfrm>
            <a:off x="14348469" y="3218548"/>
            <a:ext cx="2659894" cy="1173479"/>
          </a:xfrm>
          <a:prstGeom prst="rect">
            <a:avLst/>
          </a:prstGeom>
        </p:spPr>
        <p:txBody>
          <a:bodyPr lIns="0" tIns="0" rIns="0" bIns="0" rtlCol="0" anchor="t">
            <a:spAutoFit/>
          </a:bodyPr>
          <a:lstStyle/>
          <a:p>
            <a:pPr algn="ctr">
              <a:lnSpc>
                <a:spcPts val="4620"/>
              </a:lnSpc>
              <a:spcBef>
                <a:spcPct val="0"/>
              </a:spcBef>
            </a:pPr>
            <a:r>
              <a:rPr lang="en-US" sz="3300">
                <a:solidFill>
                  <a:srgbClr val="E41B13"/>
                </a:solidFill>
                <a:latin typeface="Omnes Semibold"/>
                <a:ea typeface="Omnes Semibold"/>
                <a:cs typeface="Omnes Semibold"/>
                <a:sym typeface="Omnes Semibold"/>
              </a:rPr>
              <a:t>Balance on one leg</a:t>
            </a:r>
          </a:p>
        </p:txBody>
      </p:sp>
      <p:sp>
        <p:nvSpPr>
          <p:cNvPr id="21" name="TextBox 21"/>
          <p:cNvSpPr txBox="1"/>
          <p:nvPr/>
        </p:nvSpPr>
        <p:spPr>
          <a:xfrm>
            <a:off x="14662794" y="4753244"/>
            <a:ext cx="1796772" cy="2335529"/>
          </a:xfrm>
          <a:prstGeom prst="rect">
            <a:avLst/>
          </a:prstGeom>
        </p:spPr>
        <p:txBody>
          <a:bodyPr lIns="0" tIns="0" rIns="0" bIns="0" rtlCol="0" anchor="t">
            <a:spAutoFit/>
          </a:bodyPr>
          <a:lstStyle/>
          <a:p>
            <a:pPr algn="ctr">
              <a:lnSpc>
                <a:spcPts val="4620"/>
              </a:lnSpc>
            </a:pPr>
            <a:r>
              <a:rPr lang="en-US" sz="3300">
                <a:solidFill>
                  <a:srgbClr val="E41B13"/>
                </a:solidFill>
                <a:latin typeface="Omnes Semibold"/>
                <a:ea typeface="Omnes Semibold"/>
                <a:cs typeface="Omnes Semibold"/>
                <a:sym typeface="Omnes Semibold"/>
              </a:rPr>
              <a:t>Stand </a:t>
            </a:r>
          </a:p>
          <a:p>
            <a:pPr algn="ctr">
              <a:lnSpc>
                <a:spcPts val="4620"/>
              </a:lnSpc>
            </a:pPr>
            <a:r>
              <a:rPr lang="en-US" sz="3300">
                <a:solidFill>
                  <a:srgbClr val="E41B13"/>
                </a:solidFill>
                <a:latin typeface="Omnes Semibold"/>
                <a:ea typeface="Omnes Semibold"/>
                <a:cs typeface="Omnes Semibold"/>
                <a:sym typeface="Omnes Semibold"/>
              </a:rPr>
              <a:t>with </a:t>
            </a:r>
          </a:p>
          <a:p>
            <a:pPr algn="ctr">
              <a:lnSpc>
                <a:spcPts val="4620"/>
              </a:lnSpc>
            </a:pPr>
            <a:r>
              <a:rPr lang="en-US" sz="3300">
                <a:solidFill>
                  <a:srgbClr val="E41B13"/>
                </a:solidFill>
                <a:latin typeface="Omnes Semibold"/>
                <a:ea typeface="Omnes Semibold"/>
                <a:cs typeface="Omnes Semibold"/>
                <a:sym typeface="Omnes Semibold"/>
              </a:rPr>
              <a:t>hands on </a:t>
            </a:r>
          </a:p>
          <a:p>
            <a:pPr algn="ctr">
              <a:lnSpc>
                <a:spcPts val="4620"/>
              </a:lnSpc>
              <a:spcBef>
                <a:spcPct val="0"/>
              </a:spcBef>
            </a:pPr>
            <a:r>
              <a:rPr lang="en-US" sz="3300">
                <a:solidFill>
                  <a:srgbClr val="E41B13"/>
                </a:solidFill>
                <a:latin typeface="Omnes Semibold"/>
                <a:ea typeface="Omnes Semibold"/>
                <a:cs typeface="Omnes Semibold"/>
                <a:sym typeface="Omnes Semibold"/>
              </a:rPr>
              <a:t>head</a:t>
            </a:r>
          </a:p>
        </p:txBody>
      </p:sp>
      <p:sp>
        <p:nvSpPr>
          <p:cNvPr id="22" name="TextBox 22"/>
          <p:cNvSpPr txBox="1"/>
          <p:nvPr/>
        </p:nvSpPr>
        <p:spPr>
          <a:xfrm>
            <a:off x="13744225" y="7924349"/>
            <a:ext cx="2445623" cy="1754504"/>
          </a:xfrm>
          <a:prstGeom prst="rect">
            <a:avLst/>
          </a:prstGeom>
        </p:spPr>
        <p:txBody>
          <a:bodyPr lIns="0" tIns="0" rIns="0" bIns="0" rtlCol="0" anchor="t">
            <a:spAutoFit/>
          </a:bodyPr>
          <a:lstStyle/>
          <a:p>
            <a:pPr algn="ctr">
              <a:lnSpc>
                <a:spcPts val="4620"/>
              </a:lnSpc>
            </a:pPr>
            <a:r>
              <a:rPr lang="en-US" sz="3300">
                <a:solidFill>
                  <a:srgbClr val="E41B13"/>
                </a:solidFill>
                <a:latin typeface="Omnes Semibold"/>
                <a:ea typeface="Omnes Semibold"/>
                <a:cs typeface="Omnes Semibold"/>
                <a:sym typeface="Omnes Semibold"/>
              </a:rPr>
              <a:t>Stand </a:t>
            </a:r>
          </a:p>
          <a:p>
            <a:pPr algn="ctr">
              <a:lnSpc>
                <a:spcPts val="4620"/>
              </a:lnSpc>
              <a:spcBef>
                <a:spcPct val="0"/>
              </a:spcBef>
            </a:pPr>
            <a:r>
              <a:rPr lang="en-US" sz="3300">
                <a:solidFill>
                  <a:srgbClr val="E41B13"/>
                </a:solidFill>
                <a:latin typeface="Omnes Semibold"/>
                <a:ea typeface="Omnes Semibold"/>
                <a:cs typeface="Omnes Semibold"/>
                <a:sym typeface="Omnes Semibold"/>
              </a:rPr>
              <a:t>with feet together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878770" y="8748846"/>
            <a:ext cx="1940332" cy="1538154"/>
          </a:xfrm>
          <a:custGeom>
            <a:avLst/>
            <a:gdLst/>
            <a:ahLst/>
            <a:cxnLst/>
            <a:rect l="l" t="t" r="r" b="b"/>
            <a:pathLst>
              <a:path w="1940332" h="1538154">
                <a:moveTo>
                  <a:pt x="0" y="0"/>
                </a:moveTo>
                <a:lnTo>
                  <a:pt x="1940332" y="0"/>
                </a:lnTo>
                <a:lnTo>
                  <a:pt x="1940332" y="1538154"/>
                </a:lnTo>
                <a:lnTo>
                  <a:pt x="0" y="153815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 name="Freeform 3"/>
          <p:cNvSpPr/>
          <p:nvPr/>
        </p:nvSpPr>
        <p:spPr>
          <a:xfrm>
            <a:off x="10944843" y="8835945"/>
            <a:ext cx="1225657" cy="1236088"/>
          </a:xfrm>
          <a:custGeom>
            <a:avLst/>
            <a:gdLst/>
            <a:ahLst/>
            <a:cxnLst/>
            <a:rect l="l" t="t" r="r" b="b"/>
            <a:pathLst>
              <a:path w="1225657" h="1236088">
                <a:moveTo>
                  <a:pt x="0" y="0"/>
                </a:moveTo>
                <a:lnTo>
                  <a:pt x="1225658" y="0"/>
                </a:lnTo>
                <a:lnTo>
                  <a:pt x="1225658" y="1236088"/>
                </a:lnTo>
                <a:lnTo>
                  <a:pt x="0" y="1236088"/>
                </a:lnTo>
                <a:lnTo>
                  <a:pt x="0" y="0"/>
                </a:lnTo>
                <a:close/>
              </a:path>
            </a:pathLst>
          </a:custGeom>
          <a:blipFill>
            <a:blip r:embed="rId5"/>
            <a:stretch>
              <a:fillRect/>
            </a:stretch>
          </a:blipFill>
        </p:spPr>
        <p:txBody>
          <a:bodyPr/>
          <a:lstStyle/>
          <a:p>
            <a:endParaRPr lang="en-GB"/>
          </a:p>
        </p:txBody>
      </p:sp>
      <p:sp>
        <p:nvSpPr>
          <p:cNvPr id="4" name="Freeform 4"/>
          <p:cNvSpPr/>
          <p:nvPr/>
        </p:nvSpPr>
        <p:spPr>
          <a:xfrm>
            <a:off x="5107922" y="0"/>
            <a:ext cx="7249228" cy="483282"/>
          </a:xfrm>
          <a:custGeom>
            <a:avLst/>
            <a:gdLst/>
            <a:ahLst/>
            <a:cxnLst/>
            <a:rect l="l" t="t" r="r" b="b"/>
            <a:pathLst>
              <a:path w="7249228" h="483282">
                <a:moveTo>
                  <a:pt x="0" y="0"/>
                </a:moveTo>
                <a:lnTo>
                  <a:pt x="7249228" y="0"/>
                </a:lnTo>
                <a:lnTo>
                  <a:pt x="7249228" y="483282"/>
                </a:lnTo>
                <a:lnTo>
                  <a:pt x="0" y="483282"/>
                </a:lnTo>
                <a:lnTo>
                  <a:pt x="0" y="0"/>
                </a:lnTo>
                <a:close/>
              </a:path>
            </a:pathLst>
          </a:custGeom>
          <a:blipFill>
            <a:blip r:embed="rId6"/>
            <a:stretch>
              <a:fillRect/>
            </a:stretch>
          </a:blipFill>
        </p:spPr>
        <p:txBody>
          <a:bodyPr/>
          <a:lstStyle/>
          <a:p>
            <a:endParaRPr lang="en-GB"/>
          </a:p>
        </p:txBody>
      </p:sp>
      <p:sp>
        <p:nvSpPr>
          <p:cNvPr id="5" name="TextBox 5"/>
          <p:cNvSpPr txBox="1"/>
          <p:nvPr/>
        </p:nvSpPr>
        <p:spPr>
          <a:xfrm>
            <a:off x="5277957" y="595835"/>
            <a:ext cx="3437319" cy="1504723"/>
          </a:xfrm>
          <a:prstGeom prst="rect">
            <a:avLst/>
          </a:prstGeom>
        </p:spPr>
        <p:txBody>
          <a:bodyPr lIns="0" tIns="0" rIns="0" bIns="0" rtlCol="0" anchor="t">
            <a:spAutoFit/>
          </a:bodyPr>
          <a:lstStyle/>
          <a:p>
            <a:pPr algn="ctr">
              <a:lnSpc>
                <a:spcPts val="5629"/>
              </a:lnSpc>
            </a:pPr>
            <a:r>
              <a:rPr lang="en-US" sz="5465">
                <a:solidFill>
                  <a:srgbClr val="E41B13"/>
                </a:solidFill>
                <a:latin typeface="Omnes Bold"/>
                <a:ea typeface="Omnes Bold"/>
                <a:cs typeface="Omnes Bold"/>
                <a:sym typeface="Omnes Bold"/>
              </a:rPr>
              <a:t>How Much Is it?</a:t>
            </a:r>
          </a:p>
        </p:txBody>
      </p:sp>
      <p:sp>
        <p:nvSpPr>
          <p:cNvPr id="6" name="TextBox 6"/>
          <p:cNvSpPr txBox="1"/>
          <p:nvPr/>
        </p:nvSpPr>
        <p:spPr>
          <a:xfrm>
            <a:off x="5430161" y="3806914"/>
            <a:ext cx="2024373" cy="524131"/>
          </a:xfrm>
          <a:prstGeom prst="rect">
            <a:avLst/>
          </a:prstGeom>
        </p:spPr>
        <p:txBody>
          <a:bodyPr lIns="0" tIns="0" rIns="0" bIns="0" rtlCol="0" anchor="t">
            <a:spAutoFit/>
          </a:bodyPr>
          <a:lstStyle/>
          <a:p>
            <a:pPr algn="ctr">
              <a:lnSpc>
                <a:spcPts val="4027"/>
              </a:lnSpc>
              <a:spcBef>
                <a:spcPct val="0"/>
              </a:spcBef>
            </a:pPr>
            <a:r>
              <a:rPr lang="en-US" sz="2876">
                <a:solidFill>
                  <a:srgbClr val="E41B13"/>
                </a:solidFill>
                <a:latin typeface="Omnes Semibold"/>
                <a:ea typeface="Omnes Semibold"/>
                <a:cs typeface="Omnes Semibold"/>
                <a:sym typeface="Omnes Semibold"/>
              </a:rPr>
              <a:t>Instructions</a:t>
            </a:r>
          </a:p>
        </p:txBody>
      </p:sp>
      <p:sp>
        <p:nvSpPr>
          <p:cNvPr id="7" name="TextBox 7"/>
          <p:cNvSpPr txBox="1"/>
          <p:nvPr/>
        </p:nvSpPr>
        <p:spPr>
          <a:xfrm>
            <a:off x="5430161" y="5237175"/>
            <a:ext cx="2569069" cy="524131"/>
          </a:xfrm>
          <a:prstGeom prst="rect">
            <a:avLst/>
          </a:prstGeom>
        </p:spPr>
        <p:txBody>
          <a:bodyPr lIns="0" tIns="0" rIns="0" bIns="0" rtlCol="0" anchor="t">
            <a:spAutoFit/>
          </a:bodyPr>
          <a:lstStyle/>
          <a:p>
            <a:pPr algn="ctr">
              <a:lnSpc>
                <a:spcPts val="4027"/>
              </a:lnSpc>
              <a:spcBef>
                <a:spcPct val="0"/>
              </a:spcBef>
            </a:pPr>
            <a:r>
              <a:rPr lang="en-US" sz="2876">
                <a:solidFill>
                  <a:srgbClr val="E41B13"/>
                </a:solidFill>
                <a:latin typeface="Omnes Semibold"/>
                <a:ea typeface="Omnes Semibold"/>
                <a:cs typeface="Omnes Semibold"/>
                <a:sym typeface="Omnes Semibold"/>
              </a:rPr>
              <a:t>Health &amp; Safety</a:t>
            </a:r>
          </a:p>
        </p:txBody>
      </p:sp>
      <p:sp>
        <p:nvSpPr>
          <p:cNvPr id="8" name="TextBox 8"/>
          <p:cNvSpPr txBox="1"/>
          <p:nvPr/>
        </p:nvSpPr>
        <p:spPr>
          <a:xfrm>
            <a:off x="5447843" y="6872976"/>
            <a:ext cx="2145676" cy="524131"/>
          </a:xfrm>
          <a:prstGeom prst="rect">
            <a:avLst/>
          </a:prstGeom>
        </p:spPr>
        <p:txBody>
          <a:bodyPr lIns="0" tIns="0" rIns="0" bIns="0" rtlCol="0" anchor="t">
            <a:spAutoFit/>
          </a:bodyPr>
          <a:lstStyle/>
          <a:p>
            <a:pPr algn="ctr">
              <a:lnSpc>
                <a:spcPts val="4027"/>
              </a:lnSpc>
              <a:spcBef>
                <a:spcPct val="0"/>
              </a:spcBef>
            </a:pPr>
            <a:r>
              <a:rPr lang="en-US" sz="2876">
                <a:solidFill>
                  <a:srgbClr val="E41B13"/>
                </a:solidFill>
                <a:latin typeface="Omnes Semibold"/>
                <a:ea typeface="Omnes Semibold"/>
                <a:cs typeface="Omnes Semibold"/>
                <a:sym typeface="Omnes Semibold"/>
              </a:rPr>
              <a:t>Teacher Tips</a:t>
            </a:r>
          </a:p>
        </p:txBody>
      </p:sp>
      <p:sp>
        <p:nvSpPr>
          <p:cNvPr id="9" name="TextBox 9"/>
          <p:cNvSpPr txBox="1"/>
          <p:nvPr/>
        </p:nvSpPr>
        <p:spPr>
          <a:xfrm>
            <a:off x="5321793" y="5754390"/>
            <a:ext cx="6674506" cy="1131244"/>
          </a:xfrm>
          <a:prstGeom prst="rect">
            <a:avLst/>
          </a:prstGeom>
        </p:spPr>
        <p:txBody>
          <a:bodyPr lIns="0" tIns="0" rIns="0" bIns="0" rtlCol="0" anchor="t">
            <a:spAutoFit/>
          </a:bodyPr>
          <a:lstStyle/>
          <a:p>
            <a:pPr marL="341590" lvl="1" indent="-170795" algn="l">
              <a:lnSpc>
                <a:spcPts val="2215"/>
              </a:lnSpc>
              <a:buFont typeface="Arial"/>
              <a:buChar char="•"/>
            </a:pPr>
            <a:r>
              <a:rPr lang="en-US" sz="1582">
                <a:solidFill>
                  <a:srgbClr val="000000"/>
                </a:solidFill>
                <a:latin typeface="Omnes Regular"/>
                <a:ea typeface="Omnes Regular"/>
                <a:cs typeface="Omnes Regular"/>
                <a:sym typeface="Omnes Regular"/>
              </a:rPr>
              <a:t>Ensure floors are clear of trip hazards before taking part in any activity.</a:t>
            </a:r>
          </a:p>
          <a:p>
            <a:pPr marL="341590" lvl="1" indent="-170795" algn="l">
              <a:lnSpc>
                <a:spcPts val="2215"/>
              </a:lnSpc>
              <a:buFont typeface="Arial"/>
              <a:buChar char="•"/>
            </a:pPr>
            <a:r>
              <a:rPr lang="en-US" sz="1582">
                <a:solidFill>
                  <a:srgbClr val="000000"/>
                </a:solidFill>
                <a:latin typeface="Omnes Regular"/>
                <a:ea typeface="Omnes Regular"/>
                <a:cs typeface="Omnes Regular"/>
                <a:sym typeface="Omnes Regular"/>
              </a:rPr>
              <a:t>Ensure pupils leave stationary on the table.</a:t>
            </a:r>
          </a:p>
          <a:p>
            <a:pPr marL="341590" lvl="1" indent="-170795" algn="l">
              <a:lnSpc>
                <a:spcPts val="2215"/>
              </a:lnSpc>
              <a:buFont typeface="Arial"/>
              <a:buChar char="•"/>
            </a:pPr>
            <a:r>
              <a:rPr lang="en-US" sz="1582">
                <a:solidFill>
                  <a:srgbClr val="000000"/>
                </a:solidFill>
                <a:latin typeface="Omnes Regular"/>
                <a:ea typeface="Omnes Regular"/>
                <a:cs typeface="Omnes Regular"/>
                <a:sym typeface="Omnes Regular"/>
              </a:rPr>
              <a:t>Remind pupils of their own spatial awareness.</a:t>
            </a:r>
          </a:p>
          <a:p>
            <a:pPr marL="341590" lvl="1" indent="-170795" algn="l">
              <a:lnSpc>
                <a:spcPts val="2215"/>
              </a:lnSpc>
              <a:buFont typeface="Arial"/>
              <a:buChar char="•"/>
            </a:pPr>
            <a:r>
              <a:rPr lang="en-US" sz="1582">
                <a:solidFill>
                  <a:srgbClr val="000000"/>
                </a:solidFill>
                <a:latin typeface="Omnes Regular"/>
                <a:ea typeface="Omnes Regular"/>
                <a:cs typeface="Omnes Regular"/>
                <a:sym typeface="Omnes Regular"/>
              </a:rPr>
              <a:t>Give clear instructions.</a:t>
            </a:r>
          </a:p>
        </p:txBody>
      </p:sp>
      <p:sp>
        <p:nvSpPr>
          <p:cNvPr id="10" name="TextBox 10"/>
          <p:cNvSpPr txBox="1"/>
          <p:nvPr/>
        </p:nvSpPr>
        <p:spPr>
          <a:xfrm>
            <a:off x="5447843" y="7271456"/>
            <a:ext cx="6566139" cy="295533"/>
          </a:xfrm>
          <a:prstGeom prst="rect">
            <a:avLst/>
          </a:prstGeom>
        </p:spPr>
        <p:txBody>
          <a:bodyPr lIns="0" tIns="0" rIns="0" bIns="0" rtlCol="0" anchor="t">
            <a:spAutoFit/>
          </a:bodyPr>
          <a:lstStyle/>
          <a:p>
            <a:pPr algn="l">
              <a:lnSpc>
                <a:spcPts val="2215"/>
              </a:lnSpc>
              <a:spcBef>
                <a:spcPct val="0"/>
              </a:spcBef>
            </a:pPr>
            <a:r>
              <a:rPr lang="en-US" sz="1582">
                <a:solidFill>
                  <a:srgbClr val="000000"/>
                </a:solidFill>
                <a:latin typeface="Omnes Regular"/>
                <a:ea typeface="Omnes Regular"/>
                <a:cs typeface="Omnes Regular"/>
                <a:sym typeface="Omnes Regular"/>
              </a:rPr>
              <a:t>This activity is suited to all ages. See PowerPoint for more details. </a:t>
            </a:r>
          </a:p>
        </p:txBody>
      </p:sp>
      <p:sp>
        <p:nvSpPr>
          <p:cNvPr id="11" name="TextBox 11"/>
          <p:cNvSpPr txBox="1"/>
          <p:nvPr/>
        </p:nvSpPr>
        <p:spPr>
          <a:xfrm>
            <a:off x="5447843" y="4191656"/>
            <a:ext cx="6566139" cy="1131244"/>
          </a:xfrm>
          <a:prstGeom prst="rect">
            <a:avLst/>
          </a:prstGeom>
        </p:spPr>
        <p:txBody>
          <a:bodyPr lIns="0" tIns="0" rIns="0" bIns="0" rtlCol="0" anchor="t">
            <a:spAutoFit/>
          </a:bodyPr>
          <a:lstStyle/>
          <a:p>
            <a:pPr algn="just">
              <a:lnSpc>
                <a:spcPts val="2215"/>
              </a:lnSpc>
              <a:spcBef>
                <a:spcPct val="0"/>
              </a:spcBef>
            </a:pPr>
            <a:r>
              <a:rPr lang="en-US" sz="1582">
                <a:solidFill>
                  <a:srgbClr val="000000"/>
                </a:solidFill>
                <a:latin typeface="Omnes Regular"/>
                <a:ea typeface="Omnes Regular"/>
                <a:cs typeface="Omnes Regular"/>
                <a:sym typeface="Omnes Regular"/>
              </a:rPr>
              <a:t>This activity break is mainly a numeracy activity. It involves pupils thinking about money and counting using pretend coins and helping to familarise themselves with the different amounts. Ask pupils to stand for this short activity</a:t>
            </a:r>
          </a:p>
        </p:txBody>
      </p:sp>
      <p:sp>
        <p:nvSpPr>
          <p:cNvPr id="12" name="Freeform 12"/>
          <p:cNvSpPr/>
          <p:nvPr/>
        </p:nvSpPr>
        <p:spPr>
          <a:xfrm>
            <a:off x="8698015" y="483282"/>
            <a:ext cx="4183813" cy="3686368"/>
          </a:xfrm>
          <a:custGeom>
            <a:avLst/>
            <a:gdLst/>
            <a:ahLst/>
            <a:cxnLst/>
            <a:rect l="l" t="t" r="r" b="b"/>
            <a:pathLst>
              <a:path w="4183813" h="3686368">
                <a:moveTo>
                  <a:pt x="0" y="0"/>
                </a:moveTo>
                <a:lnTo>
                  <a:pt x="4183814" y="0"/>
                </a:lnTo>
                <a:lnTo>
                  <a:pt x="4183814" y="3686368"/>
                </a:lnTo>
                <a:lnTo>
                  <a:pt x="0" y="3686368"/>
                </a:lnTo>
                <a:lnTo>
                  <a:pt x="0" y="0"/>
                </a:lnTo>
                <a:close/>
              </a:path>
            </a:pathLst>
          </a:custGeom>
          <a:blipFill>
            <a:blip r:embed="rId7"/>
            <a:stretch>
              <a:fillRect/>
            </a:stretch>
          </a:blipFill>
        </p:spPr>
        <p:txBody>
          <a:bodyPr/>
          <a:lstStyle/>
          <a:p>
            <a:endParaRPr lang="en-GB"/>
          </a:p>
        </p:txBody>
      </p:sp>
      <p:grpSp>
        <p:nvGrpSpPr>
          <p:cNvPr id="13" name="Group 13"/>
          <p:cNvGrpSpPr/>
          <p:nvPr/>
        </p:nvGrpSpPr>
        <p:grpSpPr>
          <a:xfrm rot="5400000">
            <a:off x="6066161" y="1320174"/>
            <a:ext cx="1416310" cy="3332788"/>
            <a:chOff x="0" y="0"/>
            <a:chExt cx="529333" cy="1245599"/>
          </a:xfrm>
        </p:grpSpPr>
        <p:sp>
          <p:nvSpPr>
            <p:cNvPr id="14" name="Freeform 14"/>
            <p:cNvSpPr/>
            <p:nvPr/>
          </p:nvSpPr>
          <p:spPr>
            <a:xfrm>
              <a:off x="0" y="0"/>
              <a:ext cx="529333" cy="1245599"/>
            </a:xfrm>
            <a:custGeom>
              <a:avLst/>
              <a:gdLst/>
              <a:ahLst/>
              <a:cxnLst/>
              <a:rect l="l" t="t" r="r" b="b"/>
              <a:pathLst>
                <a:path w="529333" h="1245599">
                  <a:moveTo>
                    <a:pt x="176540" y="19070"/>
                  </a:moveTo>
                  <a:cubicBezTo>
                    <a:pt x="203590" y="7556"/>
                    <a:pt x="234529" y="0"/>
                    <a:pt x="264809" y="0"/>
                  </a:cubicBezTo>
                  <a:cubicBezTo>
                    <a:pt x="295090" y="0"/>
                    <a:pt x="324228" y="6476"/>
                    <a:pt x="351079" y="17990"/>
                  </a:cubicBezTo>
                  <a:cubicBezTo>
                    <a:pt x="351651" y="18350"/>
                    <a:pt x="352222" y="18350"/>
                    <a:pt x="352793" y="18710"/>
                  </a:cubicBezTo>
                  <a:cubicBezTo>
                    <a:pt x="453632" y="64765"/>
                    <a:pt x="527905" y="186379"/>
                    <a:pt x="529333" y="338116"/>
                  </a:cubicBezTo>
                  <a:lnTo>
                    <a:pt x="529333" y="1245599"/>
                  </a:lnTo>
                  <a:lnTo>
                    <a:pt x="0" y="1245599"/>
                  </a:lnTo>
                  <a:lnTo>
                    <a:pt x="0" y="338789"/>
                  </a:lnTo>
                  <a:cubicBezTo>
                    <a:pt x="1428" y="185660"/>
                    <a:pt x="74558" y="64045"/>
                    <a:pt x="176540" y="19070"/>
                  </a:cubicBezTo>
                  <a:close/>
                </a:path>
              </a:pathLst>
            </a:custGeom>
            <a:solidFill>
              <a:srgbClr val="E41B13"/>
            </a:solidFill>
          </p:spPr>
          <p:txBody>
            <a:bodyPr/>
            <a:lstStyle/>
            <a:p>
              <a:endParaRPr lang="en-GB"/>
            </a:p>
          </p:txBody>
        </p:sp>
        <p:sp>
          <p:nvSpPr>
            <p:cNvPr id="15" name="TextBox 15"/>
            <p:cNvSpPr txBox="1"/>
            <p:nvPr/>
          </p:nvSpPr>
          <p:spPr>
            <a:xfrm>
              <a:off x="0" y="79375"/>
              <a:ext cx="529333" cy="1166224"/>
            </a:xfrm>
            <a:prstGeom prst="rect">
              <a:avLst/>
            </a:prstGeom>
          </p:spPr>
          <p:txBody>
            <a:bodyPr lIns="24356" tIns="24356" rIns="24356" bIns="24356" rtlCol="0" anchor="ctr"/>
            <a:lstStyle/>
            <a:p>
              <a:pPr algn="ctr">
                <a:lnSpc>
                  <a:spcPts val="1946"/>
                </a:lnSpc>
              </a:pPr>
              <a:endParaRPr/>
            </a:p>
          </p:txBody>
        </p:sp>
      </p:grpSp>
      <p:sp>
        <p:nvSpPr>
          <p:cNvPr id="16" name="Freeform 16"/>
          <p:cNvSpPr/>
          <p:nvPr/>
        </p:nvSpPr>
        <p:spPr>
          <a:xfrm>
            <a:off x="5447843" y="3117713"/>
            <a:ext cx="401094" cy="442586"/>
          </a:xfrm>
          <a:custGeom>
            <a:avLst/>
            <a:gdLst/>
            <a:ahLst/>
            <a:cxnLst/>
            <a:rect l="l" t="t" r="r" b="b"/>
            <a:pathLst>
              <a:path w="401094" h="442586">
                <a:moveTo>
                  <a:pt x="0" y="0"/>
                </a:moveTo>
                <a:lnTo>
                  <a:pt x="401093" y="0"/>
                </a:lnTo>
                <a:lnTo>
                  <a:pt x="401093" y="442586"/>
                </a:lnTo>
                <a:lnTo>
                  <a:pt x="0" y="44258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17" name="Freeform 17"/>
          <p:cNvSpPr/>
          <p:nvPr/>
        </p:nvSpPr>
        <p:spPr>
          <a:xfrm>
            <a:off x="5368790" y="2337781"/>
            <a:ext cx="624665" cy="709459"/>
          </a:xfrm>
          <a:custGeom>
            <a:avLst/>
            <a:gdLst/>
            <a:ahLst/>
            <a:cxnLst/>
            <a:rect l="l" t="t" r="r" b="b"/>
            <a:pathLst>
              <a:path w="624665" h="709459">
                <a:moveTo>
                  <a:pt x="0" y="0"/>
                </a:moveTo>
                <a:lnTo>
                  <a:pt x="624665" y="0"/>
                </a:lnTo>
                <a:lnTo>
                  <a:pt x="624665" y="709459"/>
                </a:lnTo>
                <a:lnTo>
                  <a:pt x="0" y="709459"/>
                </a:lnTo>
                <a:lnTo>
                  <a:pt x="0" y="0"/>
                </a:lnTo>
                <a:close/>
              </a:path>
            </a:pathLst>
          </a:custGeom>
          <a:blipFill>
            <a:blip r:embed="rId10"/>
            <a:stretch>
              <a:fillRect/>
            </a:stretch>
          </a:blipFill>
        </p:spPr>
        <p:txBody>
          <a:bodyPr/>
          <a:lstStyle/>
          <a:p>
            <a:endParaRPr lang="en-GB"/>
          </a:p>
        </p:txBody>
      </p:sp>
      <p:sp>
        <p:nvSpPr>
          <p:cNvPr id="18" name="TextBox 18"/>
          <p:cNvSpPr txBox="1"/>
          <p:nvPr/>
        </p:nvSpPr>
        <p:spPr>
          <a:xfrm>
            <a:off x="6018052" y="2478693"/>
            <a:ext cx="1652812" cy="395479"/>
          </a:xfrm>
          <a:prstGeom prst="rect">
            <a:avLst/>
          </a:prstGeom>
        </p:spPr>
        <p:txBody>
          <a:bodyPr lIns="0" tIns="0" rIns="0" bIns="0" rtlCol="0" anchor="t">
            <a:spAutoFit/>
          </a:bodyPr>
          <a:lstStyle/>
          <a:p>
            <a:pPr algn="ctr">
              <a:lnSpc>
                <a:spcPts val="3020"/>
              </a:lnSpc>
              <a:spcBef>
                <a:spcPct val="0"/>
              </a:spcBef>
            </a:pPr>
            <a:r>
              <a:rPr lang="en-US" sz="2157">
                <a:solidFill>
                  <a:srgbClr val="FFFFFF"/>
                </a:solidFill>
                <a:latin typeface="Omnes Semibold"/>
                <a:ea typeface="Omnes Semibold"/>
                <a:cs typeface="Omnes Semibold"/>
                <a:sym typeface="Omnes Semibold"/>
              </a:rPr>
              <a:t>Lively Lesson</a:t>
            </a:r>
          </a:p>
        </p:txBody>
      </p:sp>
      <p:sp>
        <p:nvSpPr>
          <p:cNvPr id="19" name="TextBox 19"/>
          <p:cNvSpPr txBox="1"/>
          <p:nvPr/>
        </p:nvSpPr>
        <p:spPr>
          <a:xfrm>
            <a:off x="6002747" y="3128751"/>
            <a:ext cx="1220458" cy="395479"/>
          </a:xfrm>
          <a:prstGeom prst="rect">
            <a:avLst/>
          </a:prstGeom>
        </p:spPr>
        <p:txBody>
          <a:bodyPr lIns="0" tIns="0" rIns="0" bIns="0" rtlCol="0" anchor="t">
            <a:spAutoFit/>
          </a:bodyPr>
          <a:lstStyle/>
          <a:p>
            <a:pPr algn="just">
              <a:lnSpc>
                <a:spcPts val="3020"/>
              </a:lnSpc>
              <a:spcBef>
                <a:spcPct val="0"/>
              </a:spcBef>
            </a:pPr>
            <a:r>
              <a:rPr lang="en-US" sz="2157">
                <a:solidFill>
                  <a:srgbClr val="FFFFFF"/>
                </a:solidFill>
                <a:latin typeface="Omnes Semibold"/>
                <a:ea typeface="Omnes Semibold"/>
                <a:cs typeface="Omnes Semibold"/>
                <a:sym typeface="Omnes Semibold"/>
              </a:rPr>
              <a:t>5 minutes</a:t>
            </a:r>
          </a:p>
        </p:txBody>
      </p:sp>
      <p:sp>
        <p:nvSpPr>
          <p:cNvPr id="20" name="TextBox 20"/>
          <p:cNvSpPr txBox="1"/>
          <p:nvPr/>
        </p:nvSpPr>
        <p:spPr>
          <a:xfrm>
            <a:off x="5449466" y="7509839"/>
            <a:ext cx="6566139" cy="1688385"/>
          </a:xfrm>
          <a:prstGeom prst="rect">
            <a:avLst/>
          </a:prstGeom>
        </p:spPr>
        <p:txBody>
          <a:bodyPr lIns="0" tIns="0" rIns="0" bIns="0" rtlCol="0" anchor="t">
            <a:spAutoFit/>
          </a:bodyPr>
          <a:lstStyle/>
          <a:p>
            <a:pPr algn="l">
              <a:lnSpc>
                <a:spcPts val="2215"/>
              </a:lnSpc>
            </a:pPr>
            <a:r>
              <a:rPr lang="en-US" sz="1582">
                <a:solidFill>
                  <a:srgbClr val="000000"/>
                </a:solidFill>
                <a:latin typeface="Omnes Regular"/>
                <a:ea typeface="Omnes Regular"/>
                <a:cs typeface="Omnes Regular"/>
                <a:sym typeface="Omnes Regular"/>
              </a:rPr>
              <a:t>Foundation: this could involve playing shop in different groups. Where the teacher sets an amount for 3 or 4 different items (up to 5p) and pupils count their coins to pay.</a:t>
            </a:r>
          </a:p>
          <a:p>
            <a:pPr algn="l">
              <a:lnSpc>
                <a:spcPts val="2215"/>
              </a:lnSpc>
            </a:pPr>
            <a:r>
              <a:rPr lang="en-US" sz="1582">
                <a:solidFill>
                  <a:srgbClr val="000000"/>
                </a:solidFill>
                <a:latin typeface="Omnes Regular"/>
                <a:ea typeface="Omnes Regular"/>
                <a:cs typeface="Omnes Regular"/>
                <a:sym typeface="Omnes Regular"/>
              </a:rPr>
              <a:t>KS1 &amp; KS2: follow along with our PowerPoint and ask the pupils to select which answer they think is correct using our different answer scheme. </a:t>
            </a:r>
          </a:p>
          <a:p>
            <a:pPr algn="l">
              <a:lnSpc>
                <a:spcPts val="2215"/>
              </a:lnSpc>
              <a:spcBef>
                <a:spcPct val="0"/>
              </a:spcBef>
            </a:pPr>
            <a:endParaRPr lang="en-US" sz="1582">
              <a:solidFill>
                <a:srgbClr val="000000"/>
              </a:solidFill>
              <a:latin typeface="Omnes Regular"/>
              <a:ea typeface="Omnes Regular"/>
              <a:cs typeface="Omnes Regular"/>
              <a:sym typeface="Omnes Regular"/>
            </a:endParaRP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2"/>
            <a:stretch>
              <a:fillRect/>
            </a:stretch>
          </a:blipFill>
        </p:spPr>
        <p:txBody>
          <a:bodyPr/>
          <a:lstStyle/>
          <a:p>
            <a:endParaRPr lang="en-GB"/>
          </a:p>
        </p:txBody>
      </p:sp>
      <p:sp>
        <p:nvSpPr>
          <p:cNvPr id="3" name="Freeform 3"/>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3"/>
            <a:stretch>
              <a:fillRect/>
            </a:stretch>
          </a:blipFill>
        </p:spPr>
        <p:txBody>
          <a:bodyPr/>
          <a:lstStyle/>
          <a:p>
            <a:endParaRPr lang="en-GB"/>
          </a:p>
        </p:txBody>
      </p:sp>
      <p:sp>
        <p:nvSpPr>
          <p:cNvPr id="4" name="Freeform 4"/>
          <p:cNvSpPr/>
          <p:nvPr/>
        </p:nvSpPr>
        <p:spPr>
          <a:xfrm>
            <a:off x="2288956" y="3852913"/>
            <a:ext cx="1774377" cy="1557016"/>
          </a:xfrm>
          <a:custGeom>
            <a:avLst/>
            <a:gdLst/>
            <a:ahLst/>
            <a:cxnLst/>
            <a:rect l="l" t="t" r="r" b="b"/>
            <a:pathLst>
              <a:path w="1774377" h="1557016">
                <a:moveTo>
                  <a:pt x="0" y="0"/>
                </a:moveTo>
                <a:lnTo>
                  <a:pt x="1774377" y="0"/>
                </a:lnTo>
                <a:lnTo>
                  <a:pt x="1774377" y="1557016"/>
                </a:lnTo>
                <a:lnTo>
                  <a:pt x="0" y="15570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TextBox 5"/>
          <p:cNvSpPr txBox="1"/>
          <p:nvPr/>
        </p:nvSpPr>
        <p:spPr>
          <a:xfrm>
            <a:off x="4159497" y="4294693"/>
            <a:ext cx="10188972" cy="1920241"/>
          </a:xfrm>
          <a:prstGeom prst="rect">
            <a:avLst/>
          </a:prstGeom>
        </p:spPr>
        <p:txBody>
          <a:bodyPr lIns="0" tIns="0" rIns="0" bIns="0" rtlCol="0" anchor="t">
            <a:spAutoFit/>
          </a:bodyPr>
          <a:lstStyle/>
          <a:p>
            <a:pPr algn="l">
              <a:lnSpc>
                <a:spcPts val="7559"/>
              </a:lnSpc>
            </a:pPr>
            <a:r>
              <a:rPr lang="en-US" sz="5399">
                <a:solidFill>
                  <a:srgbClr val="000000"/>
                </a:solidFill>
                <a:latin typeface="Omnes Semibold"/>
                <a:ea typeface="Omnes Semibold"/>
                <a:cs typeface="Omnes Semibold"/>
                <a:sym typeface="Omnes Semibold"/>
              </a:rPr>
              <a:t>1.</a:t>
            </a:r>
          </a:p>
          <a:p>
            <a:pPr algn="l">
              <a:lnSpc>
                <a:spcPts val="7559"/>
              </a:lnSpc>
            </a:pPr>
            <a:endParaRPr lang="en-US" sz="5399">
              <a:solidFill>
                <a:srgbClr val="000000"/>
              </a:solidFill>
              <a:latin typeface="Omnes Semibold"/>
              <a:ea typeface="Omnes Semibold"/>
              <a:cs typeface="Omnes Semibold"/>
              <a:sym typeface="Omnes Semibold"/>
            </a:endParaRPr>
          </a:p>
        </p:txBody>
      </p:sp>
      <p:sp>
        <p:nvSpPr>
          <p:cNvPr id="6" name="Freeform 6"/>
          <p:cNvSpPr/>
          <p:nvPr/>
        </p:nvSpPr>
        <p:spPr>
          <a:xfrm>
            <a:off x="549298" y="5090108"/>
            <a:ext cx="1768819" cy="3997332"/>
          </a:xfrm>
          <a:custGeom>
            <a:avLst/>
            <a:gdLst/>
            <a:ahLst/>
            <a:cxnLst/>
            <a:rect l="l" t="t" r="r" b="b"/>
            <a:pathLst>
              <a:path w="1768819" h="3997332">
                <a:moveTo>
                  <a:pt x="0" y="0"/>
                </a:moveTo>
                <a:lnTo>
                  <a:pt x="1768819" y="0"/>
                </a:lnTo>
                <a:lnTo>
                  <a:pt x="1768819" y="3997331"/>
                </a:lnTo>
                <a:lnTo>
                  <a:pt x="0" y="399733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7" name="Freeform 7"/>
          <p:cNvSpPr/>
          <p:nvPr/>
        </p:nvSpPr>
        <p:spPr>
          <a:xfrm>
            <a:off x="320145" y="2394841"/>
            <a:ext cx="2430679" cy="2227386"/>
          </a:xfrm>
          <a:custGeom>
            <a:avLst/>
            <a:gdLst/>
            <a:ahLst/>
            <a:cxnLst/>
            <a:rect l="l" t="t" r="r" b="b"/>
            <a:pathLst>
              <a:path w="2430679" h="2227386">
                <a:moveTo>
                  <a:pt x="0" y="0"/>
                </a:moveTo>
                <a:lnTo>
                  <a:pt x="2430679" y="0"/>
                </a:lnTo>
                <a:lnTo>
                  <a:pt x="2430679" y="2227387"/>
                </a:lnTo>
                <a:lnTo>
                  <a:pt x="0" y="222738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8" name="Freeform 8"/>
          <p:cNvSpPr/>
          <p:nvPr/>
        </p:nvSpPr>
        <p:spPr>
          <a:xfrm>
            <a:off x="2067448" y="6784600"/>
            <a:ext cx="1774377" cy="1557016"/>
          </a:xfrm>
          <a:custGeom>
            <a:avLst/>
            <a:gdLst/>
            <a:ahLst/>
            <a:cxnLst/>
            <a:rect l="l" t="t" r="r" b="b"/>
            <a:pathLst>
              <a:path w="1774377" h="1557016">
                <a:moveTo>
                  <a:pt x="0" y="0"/>
                </a:moveTo>
                <a:lnTo>
                  <a:pt x="1774377" y="0"/>
                </a:lnTo>
                <a:lnTo>
                  <a:pt x="1774377" y="1557016"/>
                </a:lnTo>
                <a:lnTo>
                  <a:pt x="0" y="15570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9" name="Freeform 9"/>
          <p:cNvSpPr/>
          <p:nvPr/>
        </p:nvSpPr>
        <p:spPr>
          <a:xfrm>
            <a:off x="5406425" y="4072067"/>
            <a:ext cx="3727621" cy="2009992"/>
          </a:xfrm>
          <a:custGeom>
            <a:avLst/>
            <a:gdLst/>
            <a:ahLst/>
            <a:cxnLst/>
            <a:rect l="l" t="t" r="r" b="b"/>
            <a:pathLst>
              <a:path w="3727621" h="2009992">
                <a:moveTo>
                  <a:pt x="0" y="0"/>
                </a:moveTo>
                <a:lnTo>
                  <a:pt x="3727621" y="0"/>
                </a:lnTo>
                <a:lnTo>
                  <a:pt x="3727621" y="2009991"/>
                </a:lnTo>
                <a:lnTo>
                  <a:pt x="0" y="2009991"/>
                </a:lnTo>
                <a:lnTo>
                  <a:pt x="0" y="0"/>
                </a:lnTo>
                <a:close/>
              </a:path>
            </a:pathLst>
          </a:custGeom>
          <a:blipFill>
            <a:blip r:embed="rId10"/>
            <a:stretch>
              <a:fillRect/>
            </a:stretch>
          </a:blipFill>
        </p:spPr>
        <p:txBody>
          <a:bodyPr/>
          <a:lstStyle/>
          <a:p>
            <a:endParaRPr lang="en-GB"/>
          </a:p>
        </p:txBody>
      </p:sp>
      <p:sp>
        <p:nvSpPr>
          <p:cNvPr id="10" name="TextBox 10"/>
          <p:cNvSpPr txBox="1"/>
          <p:nvPr/>
        </p:nvSpPr>
        <p:spPr>
          <a:xfrm>
            <a:off x="2480042" y="1036045"/>
            <a:ext cx="14294764" cy="2277753"/>
          </a:xfrm>
          <a:prstGeom prst="rect">
            <a:avLst/>
          </a:prstGeom>
        </p:spPr>
        <p:txBody>
          <a:bodyPr lIns="0" tIns="0" rIns="0" bIns="0" rtlCol="0" anchor="t">
            <a:spAutoFit/>
          </a:bodyPr>
          <a:lstStyle/>
          <a:p>
            <a:pPr algn="ctr">
              <a:lnSpc>
                <a:spcPts val="17779"/>
              </a:lnSpc>
              <a:spcBef>
                <a:spcPct val="0"/>
              </a:spcBef>
            </a:pPr>
            <a:r>
              <a:rPr lang="en-US" sz="12699">
                <a:solidFill>
                  <a:srgbClr val="E41B13"/>
                </a:solidFill>
                <a:latin typeface="Omnes Bold"/>
                <a:ea typeface="Omnes Bold"/>
                <a:cs typeface="Omnes Bold"/>
                <a:sym typeface="Omnes Bold"/>
              </a:rPr>
              <a:t>Correct Answer is: </a:t>
            </a:r>
          </a:p>
        </p:txBody>
      </p:sp>
      <p:sp>
        <p:nvSpPr>
          <p:cNvPr id="11" name="TextBox 11"/>
          <p:cNvSpPr txBox="1"/>
          <p:nvPr/>
        </p:nvSpPr>
        <p:spPr>
          <a:xfrm rot="2769325">
            <a:off x="2355516" y="4418515"/>
            <a:ext cx="2129417" cy="561975"/>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mnes Semibold"/>
                <a:ea typeface="Omnes Semibold"/>
                <a:cs typeface="Omnes Semibold"/>
                <a:sym typeface="Omnes Semibold"/>
              </a:rPr>
              <a:t>£5.75</a:t>
            </a:r>
          </a:p>
        </p:txBody>
      </p:sp>
      <p:sp>
        <p:nvSpPr>
          <p:cNvPr id="12" name="TextBox 12"/>
          <p:cNvSpPr txBox="1"/>
          <p:nvPr/>
        </p:nvSpPr>
        <p:spPr>
          <a:xfrm rot="2769325">
            <a:off x="2134008" y="7350202"/>
            <a:ext cx="2129417" cy="561975"/>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mnes Semibold"/>
                <a:ea typeface="Omnes Semibold"/>
                <a:cs typeface="Omnes Semibold"/>
                <a:sym typeface="Omnes Semibold"/>
              </a:rPr>
              <a:t>£4.25</a:t>
            </a:r>
          </a:p>
        </p:txBody>
      </p:sp>
      <p:sp>
        <p:nvSpPr>
          <p:cNvPr id="13" name="TextBox 13"/>
          <p:cNvSpPr txBox="1"/>
          <p:nvPr/>
        </p:nvSpPr>
        <p:spPr>
          <a:xfrm>
            <a:off x="12142437" y="4696648"/>
            <a:ext cx="2659894" cy="1173479"/>
          </a:xfrm>
          <a:prstGeom prst="rect">
            <a:avLst/>
          </a:prstGeom>
        </p:spPr>
        <p:txBody>
          <a:bodyPr lIns="0" tIns="0" rIns="0" bIns="0" rtlCol="0" anchor="t">
            <a:spAutoFit/>
          </a:bodyPr>
          <a:lstStyle/>
          <a:p>
            <a:pPr algn="ctr">
              <a:lnSpc>
                <a:spcPts val="4620"/>
              </a:lnSpc>
              <a:spcBef>
                <a:spcPct val="0"/>
              </a:spcBef>
            </a:pPr>
            <a:r>
              <a:rPr lang="en-US" sz="3300">
                <a:solidFill>
                  <a:srgbClr val="E41B13"/>
                </a:solidFill>
                <a:latin typeface="Omnes Semibold"/>
                <a:ea typeface="Omnes Semibold"/>
                <a:cs typeface="Omnes Semibold"/>
                <a:sym typeface="Omnes Semibold"/>
              </a:rPr>
              <a:t>Balance on one leg</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2"/>
            <a:stretch>
              <a:fillRect/>
            </a:stretch>
          </a:blipFill>
        </p:spPr>
        <p:txBody>
          <a:bodyPr/>
          <a:lstStyle/>
          <a:p>
            <a:endParaRPr lang="en-GB"/>
          </a:p>
        </p:txBody>
      </p:sp>
      <p:sp>
        <p:nvSpPr>
          <p:cNvPr id="3" name="Freeform 3"/>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3"/>
            <a:stretch>
              <a:fillRect/>
            </a:stretch>
          </a:blipFill>
        </p:spPr>
        <p:txBody>
          <a:bodyPr/>
          <a:lstStyle/>
          <a:p>
            <a:endParaRPr lang="en-GB"/>
          </a:p>
        </p:txBody>
      </p:sp>
      <p:sp>
        <p:nvSpPr>
          <p:cNvPr id="4" name="Freeform 4"/>
          <p:cNvSpPr/>
          <p:nvPr/>
        </p:nvSpPr>
        <p:spPr>
          <a:xfrm>
            <a:off x="2288956" y="3852913"/>
            <a:ext cx="1774377" cy="1557016"/>
          </a:xfrm>
          <a:custGeom>
            <a:avLst/>
            <a:gdLst/>
            <a:ahLst/>
            <a:cxnLst/>
            <a:rect l="l" t="t" r="r" b="b"/>
            <a:pathLst>
              <a:path w="1774377" h="1557016">
                <a:moveTo>
                  <a:pt x="0" y="0"/>
                </a:moveTo>
                <a:lnTo>
                  <a:pt x="1774377" y="0"/>
                </a:lnTo>
                <a:lnTo>
                  <a:pt x="1774377" y="1557016"/>
                </a:lnTo>
                <a:lnTo>
                  <a:pt x="0" y="15570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TextBox 5"/>
          <p:cNvSpPr txBox="1"/>
          <p:nvPr/>
        </p:nvSpPr>
        <p:spPr>
          <a:xfrm>
            <a:off x="4159497" y="3356134"/>
            <a:ext cx="10188972" cy="4777741"/>
          </a:xfrm>
          <a:prstGeom prst="rect">
            <a:avLst/>
          </a:prstGeom>
        </p:spPr>
        <p:txBody>
          <a:bodyPr lIns="0" tIns="0" rIns="0" bIns="0" rtlCol="0" anchor="t">
            <a:spAutoFit/>
          </a:bodyPr>
          <a:lstStyle/>
          <a:p>
            <a:pPr algn="l">
              <a:lnSpc>
                <a:spcPts val="7559"/>
              </a:lnSpc>
            </a:pPr>
            <a:r>
              <a:rPr lang="en-US" sz="5399">
                <a:solidFill>
                  <a:srgbClr val="000000"/>
                </a:solidFill>
                <a:latin typeface="Omnes Semibold"/>
                <a:ea typeface="Omnes Semibold"/>
                <a:cs typeface="Omnes Semibold"/>
                <a:sym typeface="Omnes Semibold"/>
              </a:rPr>
              <a:t>1.</a:t>
            </a:r>
          </a:p>
          <a:p>
            <a:pPr algn="l">
              <a:lnSpc>
                <a:spcPts val="7559"/>
              </a:lnSpc>
            </a:pPr>
            <a:endParaRPr lang="en-US" sz="5399">
              <a:solidFill>
                <a:srgbClr val="000000"/>
              </a:solidFill>
              <a:latin typeface="Omnes Semibold"/>
              <a:ea typeface="Omnes Semibold"/>
              <a:cs typeface="Omnes Semibold"/>
              <a:sym typeface="Omnes Semibold"/>
            </a:endParaRPr>
          </a:p>
          <a:p>
            <a:pPr algn="l">
              <a:lnSpc>
                <a:spcPts val="7559"/>
              </a:lnSpc>
            </a:pPr>
            <a:r>
              <a:rPr lang="en-US" sz="5399">
                <a:solidFill>
                  <a:srgbClr val="000000"/>
                </a:solidFill>
                <a:latin typeface="Omnes Semibold"/>
                <a:ea typeface="Omnes Semibold"/>
                <a:cs typeface="Omnes Semibold"/>
                <a:sym typeface="Omnes Semibold"/>
              </a:rPr>
              <a:t>2.</a:t>
            </a:r>
          </a:p>
          <a:p>
            <a:pPr algn="l">
              <a:lnSpc>
                <a:spcPts val="7559"/>
              </a:lnSpc>
            </a:pPr>
            <a:endParaRPr lang="en-US" sz="5399">
              <a:solidFill>
                <a:srgbClr val="000000"/>
              </a:solidFill>
              <a:latin typeface="Omnes Semibold"/>
              <a:ea typeface="Omnes Semibold"/>
              <a:cs typeface="Omnes Semibold"/>
              <a:sym typeface="Omnes Semibold"/>
            </a:endParaRPr>
          </a:p>
          <a:p>
            <a:pPr algn="l">
              <a:lnSpc>
                <a:spcPts val="7559"/>
              </a:lnSpc>
            </a:pPr>
            <a:r>
              <a:rPr lang="en-US" sz="5399">
                <a:solidFill>
                  <a:srgbClr val="000000"/>
                </a:solidFill>
                <a:latin typeface="Omnes Semibold"/>
                <a:ea typeface="Omnes Semibold"/>
                <a:cs typeface="Omnes Semibold"/>
                <a:sym typeface="Omnes Semibold"/>
              </a:rPr>
              <a:t>3.</a:t>
            </a:r>
          </a:p>
        </p:txBody>
      </p:sp>
      <p:sp>
        <p:nvSpPr>
          <p:cNvPr id="6" name="Freeform 6"/>
          <p:cNvSpPr/>
          <p:nvPr/>
        </p:nvSpPr>
        <p:spPr>
          <a:xfrm>
            <a:off x="1610248" y="6161809"/>
            <a:ext cx="1774377" cy="1557016"/>
          </a:xfrm>
          <a:custGeom>
            <a:avLst/>
            <a:gdLst/>
            <a:ahLst/>
            <a:cxnLst/>
            <a:rect l="l" t="t" r="r" b="b"/>
            <a:pathLst>
              <a:path w="1774377" h="1557016">
                <a:moveTo>
                  <a:pt x="0" y="0"/>
                </a:moveTo>
                <a:lnTo>
                  <a:pt x="1774377" y="0"/>
                </a:lnTo>
                <a:lnTo>
                  <a:pt x="1774377" y="1557016"/>
                </a:lnTo>
                <a:lnTo>
                  <a:pt x="0" y="15570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7" name="Freeform 7"/>
          <p:cNvSpPr/>
          <p:nvPr/>
        </p:nvSpPr>
        <p:spPr>
          <a:xfrm>
            <a:off x="4744654" y="5278210"/>
            <a:ext cx="3727621" cy="2009992"/>
          </a:xfrm>
          <a:custGeom>
            <a:avLst/>
            <a:gdLst/>
            <a:ahLst/>
            <a:cxnLst/>
            <a:rect l="l" t="t" r="r" b="b"/>
            <a:pathLst>
              <a:path w="3727621" h="2009992">
                <a:moveTo>
                  <a:pt x="0" y="0"/>
                </a:moveTo>
                <a:lnTo>
                  <a:pt x="3727621" y="0"/>
                </a:lnTo>
                <a:lnTo>
                  <a:pt x="3727621" y="2009991"/>
                </a:lnTo>
                <a:lnTo>
                  <a:pt x="0" y="2009991"/>
                </a:lnTo>
                <a:lnTo>
                  <a:pt x="0" y="0"/>
                </a:lnTo>
                <a:close/>
              </a:path>
            </a:pathLst>
          </a:custGeom>
          <a:blipFill>
            <a:blip r:embed="rId6"/>
            <a:stretch>
              <a:fillRect/>
            </a:stretch>
          </a:blipFill>
        </p:spPr>
        <p:txBody>
          <a:bodyPr/>
          <a:lstStyle/>
          <a:p>
            <a:endParaRPr lang="en-GB"/>
          </a:p>
        </p:txBody>
      </p:sp>
      <p:sp>
        <p:nvSpPr>
          <p:cNvPr id="8" name="Freeform 8"/>
          <p:cNvSpPr/>
          <p:nvPr/>
        </p:nvSpPr>
        <p:spPr>
          <a:xfrm>
            <a:off x="4744654" y="3253427"/>
            <a:ext cx="3458514" cy="1824394"/>
          </a:xfrm>
          <a:custGeom>
            <a:avLst/>
            <a:gdLst/>
            <a:ahLst/>
            <a:cxnLst/>
            <a:rect l="l" t="t" r="r" b="b"/>
            <a:pathLst>
              <a:path w="3458514" h="1824394">
                <a:moveTo>
                  <a:pt x="0" y="0"/>
                </a:moveTo>
                <a:lnTo>
                  <a:pt x="3458514" y="0"/>
                </a:lnTo>
                <a:lnTo>
                  <a:pt x="3458514" y="1824394"/>
                </a:lnTo>
                <a:lnTo>
                  <a:pt x="0" y="1824394"/>
                </a:lnTo>
                <a:lnTo>
                  <a:pt x="0" y="0"/>
                </a:lnTo>
                <a:close/>
              </a:path>
            </a:pathLst>
          </a:custGeom>
          <a:blipFill>
            <a:blip r:embed="rId7"/>
            <a:stretch>
              <a:fillRect/>
            </a:stretch>
          </a:blipFill>
        </p:spPr>
        <p:txBody>
          <a:bodyPr/>
          <a:lstStyle/>
          <a:p>
            <a:endParaRPr lang="en-GB"/>
          </a:p>
        </p:txBody>
      </p:sp>
      <p:sp>
        <p:nvSpPr>
          <p:cNvPr id="9" name="Freeform 9"/>
          <p:cNvSpPr/>
          <p:nvPr/>
        </p:nvSpPr>
        <p:spPr>
          <a:xfrm>
            <a:off x="103417" y="1771063"/>
            <a:ext cx="2394019" cy="2964730"/>
          </a:xfrm>
          <a:custGeom>
            <a:avLst/>
            <a:gdLst/>
            <a:ahLst/>
            <a:cxnLst/>
            <a:rect l="l" t="t" r="r" b="b"/>
            <a:pathLst>
              <a:path w="2394019" h="2964730">
                <a:moveTo>
                  <a:pt x="0" y="0"/>
                </a:moveTo>
                <a:lnTo>
                  <a:pt x="2394019" y="0"/>
                </a:lnTo>
                <a:lnTo>
                  <a:pt x="2394019" y="2964729"/>
                </a:lnTo>
                <a:lnTo>
                  <a:pt x="0" y="2964729"/>
                </a:lnTo>
                <a:lnTo>
                  <a:pt x="0" y="0"/>
                </a:lnTo>
                <a:close/>
              </a:path>
            </a:pathLst>
          </a:custGeom>
          <a:blipFill>
            <a:blip r:embed="rId8"/>
            <a:stretch>
              <a:fillRect/>
            </a:stretch>
          </a:blipFill>
        </p:spPr>
        <p:txBody>
          <a:bodyPr/>
          <a:lstStyle/>
          <a:p>
            <a:endParaRPr lang="en-GB"/>
          </a:p>
        </p:txBody>
      </p:sp>
      <p:sp>
        <p:nvSpPr>
          <p:cNvPr id="10" name="Freeform 10"/>
          <p:cNvSpPr/>
          <p:nvPr/>
        </p:nvSpPr>
        <p:spPr>
          <a:xfrm>
            <a:off x="655783" y="4853296"/>
            <a:ext cx="954465" cy="2859819"/>
          </a:xfrm>
          <a:custGeom>
            <a:avLst/>
            <a:gdLst/>
            <a:ahLst/>
            <a:cxnLst/>
            <a:rect l="l" t="t" r="r" b="b"/>
            <a:pathLst>
              <a:path w="954465" h="2859819">
                <a:moveTo>
                  <a:pt x="0" y="0"/>
                </a:moveTo>
                <a:lnTo>
                  <a:pt x="954465" y="0"/>
                </a:lnTo>
                <a:lnTo>
                  <a:pt x="954465" y="2859819"/>
                </a:lnTo>
                <a:lnTo>
                  <a:pt x="0" y="285981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11" name="Freeform 11"/>
          <p:cNvSpPr/>
          <p:nvPr/>
        </p:nvSpPr>
        <p:spPr>
          <a:xfrm>
            <a:off x="-107246" y="7667479"/>
            <a:ext cx="2380793" cy="2143702"/>
          </a:xfrm>
          <a:custGeom>
            <a:avLst/>
            <a:gdLst/>
            <a:ahLst/>
            <a:cxnLst/>
            <a:rect l="l" t="t" r="r" b="b"/>
            <a:pathLst>
              <a:path w="2380793" h="2143702">
                <a:moveTo>
                  <a:pt x="0" y="0"/>
                </a:moveTo>
                <a:lnTo>
                  <a:pt x="2380793" y="0"/>
                </a:lnTo>
                <a:lnTo>
                  <a:pt x="2380793" y="2143702"/>
                </a:lnTo>
                <a:lnTo>
                  <a:pt x="0" y="214370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12" name="TextBox 12"/>
          <p:cNvSpPr txBox="1"/>
          <p:nvPr/>
        </p:nvSpPr>
        <p:spPr>
          <a:xfrm>
            <a:off x="3286899" y="1367040"/>
            <a:ext cx="11714202" cy="2277753"/>
          </a:xfrm>
          <a:prstGeom prst="rect">
            <a:avLst/>
          </a:prstGeom>
        </p:spPr>
        <p:txBody>
          <a:bodyPr lIns="0" tIns="0" rIns="0" bIns="0" rtlCol="0" anchor="t">
            <a:spAutoFit/>
          </a:bodyPr>
          <a:lstStyle/>
          <a:p>
            <a:pPr algn="ctr">
              <a:lnSpc>
                <a:spcPts val="17779"/>
              </a:lnSpc>
              <a:spcBef>
                <a:spcPct val="0"/>
              </a:spcBef>
            </a:pPr>
            <a:r>
              <a:rPr lang="en-US" sz="12699">
                <a:solidFill>
                  <a:srgbClr val="E41B13"/>
                </a:solidFill>
                <a:latin typeface="Omnes Bold"/>
                <a:ea typeface="Omnes Bold"/>
                <a:cs typeface="Omnes Bold"/>
                <a:sym typeface="Omnes Bold"/>
              </a:rPr>
              <a:t>How much is it?</a:t>
            </a:r>
          </a:p>
        </p:txBody>
      </p:sp>
      <p:sp>
        <p:nvSpPr>
          <p:cNvPr id="13" name="TextBox 13"/>
          <p:cNvSpPr txBox="1"/>
          <p:nvPr/>
        </p:nvSpPr>
        <p:spPr>
          <a:xfrm rot="2769325">
            <a:off x="2355516" y="4418515"/>
            <a:ext cx="2129417" cy="561975"/>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mnes Semibold"/>
                <a:ea typeface="Omnes Semibold"/>
                <a:cs typeface="Omnes Semibold"/>
                <a:sym typeface="Omnes Semibold"/>
              </a:rPr>
              <a:t>£6.25</a:t>
            </a:r>
          </a:p>
        </p:txBody>
      </p:sp>
      <p:sp>
        <p:nvSpPr>
          <p:cNvPr id="14" name="TextBox 14"/>
          <p:cNvSpPr txBox="1"/>
          <p:nvPr/>
        </p:nvSpPr>
        <p:spPr>
          <a:xfrm rot="2769325">
            <a:off x="1676808" y="6727411"/>
            <a:ext cx="2129417" cy="561975"/>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mnes Semibold"/>
                <a:ea typeface="Omnes Semibold"/>
                <a:cs typeface="Omnes Semibold"/>
                <a:sym typeface="Omnes Semibold"/>
              </a:rPr>
              <a:t>£3.00</a:t>
            </a:r>
          </a:p>
        </p:txBody>
      </p:sp>
      <p:sp>
        <p:nvSpPr>
          <p:cNvPr id="15" name="TextBox 15"/>
          <p:cNvSpPr txBox="1"/>
          <p:nvPr/>
        </p:nvSpPr>
        <p:spPr>
          <a:xfrm>
            <a:off x="15324951" y="3218548"/>
            <a:ext cx="2659894" cy="1173479"/>
          </a:xfrm>
          <a:prstGeom prst="rect">
            <a:avLst/>
          </a:prstGeom>
        </p:spPr>
        <p:txBody>
          <a:bodyPr lIns="0" tIns="0" rIns="0" bIns="0" rtlCol="0" anchor="t">
            <a:spAutoFit/>
          </a:bodyPr>
          <a:lstStyle/>
          <a:p>
            <a:pPr algn="ctr">
              <a:lnSpc>
                <a:spcPts val="4620"/>
              </a:lnSpc>
              <a:spcBef>
                <a:spcPct val="0"/>
              </a:spcBef>
            </a:pPr>
            <a:r>
              <a:rPr lang="en-US" sz="3300">
                <a:solidFill>
                  <a:srgbClr val="E41B13"/>
                </a:solidFill>
                <a:latin typeface="Omnes Semibold"/>
                <a:ea typeface="Omnes Semibold"/>
                <a:cs typeface="Omnes Semibold"/>
                <a:sym typeface="Omnes Semibold"/>
              </a:rPr>
              <a:t>Balance on one leg</a:t>
            </a:r>
          </a:p>
        </p:txBody>
      </p:sp>
      <p:sp>
        <p:nvSpPr>
          <p:cNvPr id="16" name="TextBox 16"/>
          <p:cNvSpPr txBox="1"/>
          <p:nvPr/>
        </p:nvSpPr>
        <p:spPr>
          <a:xfrm>
            <a:off x="14662794" y="4753244"/>
            <a:ext cx="1796772" cy="2335529"/>
          </a:xfrm>
          <a:prstGeom prst="rect">
            <a:avLst/>
          </a:prstGeom>
        </p:spPr>
        <p:txBody>
          <a:bodyPr lIns="0" tIns="0" rIns="0" bIns="0" rtlCol="0" anchor="t">
            <a:spAutoFit/>
          </a:bodyPr>
          <a:lstStyle/>
          <a:p>
            <a:pPr algn="ctr">
              <a:lnSpc>
                <a:spcPts val="4620"/>
              </a:lnSpc>
            </a:pPr>
            <a:r>
              <a:rPr lang="en-US" sz="3300">
                <a:solidFill>
                  <a:srgbClr val="E41B13"/>
                </a:solidFill>
                <a:latin typeface="Omnes Semibold"/>
                <a:ea typeface="Omnes Semibold"/>
                <a:cs typeface="Omnes Semibold"/>
                <a:sym typeface="Omnes Semibold"/>
              </a:rPr>
              <a:t>Stand </a:t>
            </a:r>
          </a:p>
          <a:p>
            <a:pPr algn="ctr">
              <a:lnSpc>
                <a:spcPts val="4620"/>
              </a:lnSpc>
            </a:pPr>
            <a:r>
              <a:rPr lang="en-US" sz="3300">
                <a:solidFill>
                  <a:srgbClr val="E41B13"/>
                </a:solidFill>
                <a:latin typeface="Omnes Semibold"/>
                <a:ea typeface="Omnes Semibold"/>
                <a:cs typeface="Omnes Semibold"/>
                <a:sym typeface="Omnes Semibold"/>
              </a:rPr>
              <a:t>with </a:t>
            </a:r>
          </a:p>
          <a:p>
            <a:pPr algn="ctr">
              <a:lnSpc>
                <a:spcPts val="4620"/>
              </a:lnSpc>
            </a:pPr>
            <a:r>
              <a:rPr lang="en-US" sz="3300">
                <a:solidFill>
                  <a:srgbClr val="E41B13"/>
                </a:solidFill>
                <a:latin typeface="Omnes Semibold"/>
                <a:ea typeface="Omnes Semibold"/>
                <a:cs typeface="Omnes Semibold"/>
                <a:sym typeface="Omnes Semibold"/>
              </a:rPr>
              <a:t>hands on </a:t>
            </a:r>
          </a:p>
          <a:p>
            <a:pPr algn="ctr">
              <a:lnSpc>
                <a:spcPts val="4620"/>
              </a:lnSpc>
              <a:spcBef>
                <a:spcPct val="0"/>
              </a:spcBef>
            </a:pPr>
            <a:r>
              <a:rPr lang="en-US" sz="3300">
                <a:solidFill>
                  <a:srgbClr val="E41B13"/>
                </a:solidFill>
                <a:latin typeface="Omnes Semibold"/>
                <a:ea typeface="Omnes Semibold"/>
                <a:cs typeface="Omnes Semibold"/>
                <a:sym typeface="Omnes Semibold"/>
              </a:rPr>
              <a:t>head</a:t>
            </a:r>
          </a:p>
        </p:txBody>
      </p:sp>
      <p:sp>
        <p:nvSpPr>
          <p:cNvPr id="17" name="TextBox 17"/>
          <p:cNvSpPr txBox="1"/>
          <p:nvPr/>
        </p:nvSpPr>
        <p:spPr>
          <a:xfrm>
            <a:off x="13744225" y="7924349"/>
            <a:ext cx="2445623" cy="1754504"/>
          </a:xfrm>
          <a:prstGeom prst="rect">
            <a:avLst/>
          </a:prstGeom>
        </p:spPr>
        <p:txBody>
          <a:bodyPr lIns="0" tIns="0" rIns="0" bIns="0" rtlCol="0" anchor="t">
            <a:spAutoFit/>
          </a:bodyPr>
          <a:lstStyle/>
          <a:p>
            <a:pPr algn="ctr">
              <a:lnSpc>
                <a:spcPts val="4620"/>
              </a:lnSpc>
            </a:pPr>
            <a:r>
              <a:rPr lang="en-US" sz="3300">
                <a:solidFill>
                  <a:srgbClr val="E41B13"/>
                </a:solidFill>
                <a:latin typeface="Omnes Semibold"/>
                <a:ea typeface="Omnes Semibold"/>
                <a:cs typeface="Omnes Semibold"/>
                <a:sym typeface="Omnes Semibold"/>
              </a:rPr>
              <a:t>Stand </a:t>
            </a:r>
          </a:p>
          <a:p>
            <a:pPr algn="ctr">
              <a:lnSpc>
                <a:spcPts val="4620"/>
              </a:lnSpc>
              <a:spcBef>
                <a:spcPct val="0"/>
              </a:spcBef>
            </a:pPr>
            <a:r>
              <a:rPr lang="en-US" sz="3300">
                <a:solidFill>
                  <a:srgbClr val="E41B13"/>
                </a:solidFill>
                <a:latin typeface="Omnes Semibold"/>
                <a:ea typeface="Omnes Semibold"/>
                <a:cs typeface="Omnes Semibold"/>
                <a:sym typeface="Omnes Semibold"/>
              </a:rPr>
              <a:t>with feet together</a:t>
            </a:r>
          </a:p>
        </p:txBody>
      </p:sp>
      <p:sp>
        <p:nvSpPr>
          <p:cNvPr id="18" name="Freeform 18"/>
          <p:cNvSpPr/>
          <p:nvPr/>
        </p:nvSpPr>
        <p:spPr>
          <a:xfrm>
            <a:off x="1901044" y="8470704"/>
            <a:ext cx="1774377" cy="1557016"/>
          </a:xfrm>
          <a:custGeom>
            <a:avLst/>
            <a:gdLst/>
            <a:ahLst/>
            <a:cxnLst/>
            <a:rect l="l" t="t" r="r" b="b"/>
            <a:pathLst>
              <a:path w="1774377" h="1557016">
                <a:moveTo>
                  <a:pt x="0" y="0"/>
                </a:moveTo>
                <a:lnTo>
                  <a:pt x="1774377" y="0"/>
                </a:lnTo>
                <a:lnTo>
                  <a:pt x="1774377" y="1557017"/>
                </a:lnTo>
                <a:lnTo>
                  <a:pt x="0" y="15570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9" name="TextBox 19"/>
          <p:cNvSpPr txBox="1"/>
          <p:nvPr/>
        </p:nvSpPr>
        <p:spPr>
          <a:xfrm rot="2769325">
            <a:off x="1967604" y="9036307"/>
            <a:ext cx="2129417" cy="561975"/>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mnes Semibold"/>
                <a:ea typeface="Omnes Semibold"/>
                <a:cs typeface="Omnes Semibold"/>
                <a:sym typeface="Omnes Semibold"/>
              </a:rPr>
              <a:t>£0.75</a:t>
            </a:r>
          </a:p>
        </p:txBody>
      </p:sp>
      <p:sp>
        <p:nvSpPr>
          <p:cNvPr id="20" name="Freeform 20"/>
          <p:cNvSpPr/>
          <p:nvPr/>
        </p:nvSpPr>
        <p:spPr>
          <a:xfrm>
            <a:off x="8472275" y="3162870"/>
            <a:ext cx="2259764" cy="2254115"/>
          </a:xfrm>
          <a:custGeom>
            <a:avLst/>
            <a:gdLst/>
            <a:ahLst/>
            <a:cxnLst/>
            <a:rect l="l" t="t" r="r" b="b"/>
            <a:pathLst>
              <a:path w="2259764" h="2254115">
                <a:moveTo>
                  <a:pt x="0" y="0"/>
                </a:moveTo>
                <a:lnTo>
                  <a:pt x="2259764" y="0"/>
                </a:lnTo>
                <a:lnTo>
                  <a:pt x="2259764" y="2254115"/>
                </a:lnTo>
                <a:lnTo>
                  <a:pt x="0" y="2254115"/>
                </a:lnTo>
                <a:lnTo>
                  <a:pt x="0" y="0"/>
                </a:lnTo>
                <a:close/>
              </a:path>
            </a:pathLst>
          </a:custGeom>
          <a:blipFill>
            <a:blip r:embed="rId13"/>
            <a:stretch>
              <a:fillRect/>
            </a:stretch>
          </a:blipFill>
        </p:spPr>
        <p:txBody>
          <a:bodyPr/>
          <a:lstStyle/>
          <a:p>
            <a:endParaRPr lang="en-GB"/>
          </a:p>
        </p:txBody>
      </p:sp>
      <p:sp>
        <p:nvSpPr>
          <p:cNvPr id="21" name="Freeform 21"/>
          <p:cNvSpPr/>
          <p:nvPr/>
        </p:nvSpPr>
        <p:spPr>
          <a:xfrm>
            <a:off x="9048153" y="3252765"/>
            <a:ext cx="2259764" cy="2254115"/>
          </a:xfrm>
          <a:custGeom>
            <a:avLst/>
            <a:gdLst/>
            <a:ahLst/>
            <a:cxnLst/>
            <a:rect l="l" t="t" r="r" b="b"/>
            <a:pathLst>
              <a:path w="2259764" h="2254115">
                <a:moveTo>
                  <a:pt x="0" y="0"/>
                </a:moveTo>
                <a:lnTo>
                  <a:pt x="2259764" y="0"/>
                </a:lnTo>
                <a:lnTo>
                  <a:pt x="2259764" y="2254115"/>
                </a:lnTo>
                <a:lnTo>
                  <a:pt x="0" y="2254115"/>
                </a:lnTo>
                <a:lnTo>
                  <a:pt x="0" y="0"/>
                </a:lnTo>
                <a:close/>
              </a:path>
            </a:pathLst>
          </a:custGeom>
          <a:blipFill>
            <a:blip r:embed="rId13"/>
            <a:stretch>
              <a:fillRect/>
            </a:stretch>
          </a:blipFill>
        </p:spPr>
        <p:txBody>
          <a:bodyPr/>
          <a:lstStyle/>
          <a:p>
            <a:endParaRPr lang="en-GB"/>
          </a:p>
        </p:txBody>
      </p:sp>
      <p:sp>
        <p:nvSpPr>
          <p:cNvPr id="22" name="Freeform 22"/>
          <p:cNvSpPr/>
          <p:nvPr/>
        </p:nvSpPr>
        <p:spPr>
          <a:xfrm>
            <a:off x="9602157" y="3203937"/>
            <a:ext cx="2259764" cy="2254115"/>
          </a:xfrm>
          <a:custGeom>
            <a:avLst/>
            <a:gdLst/>
            <a:ahLst/>
            <a:cxnLst/>
            <a:rect l="l" t="t" r="r" b="b"/>
            <a:pathLst>
              <a:path w="2259764" h="2254115">
                <a:moveTo>
                  <a:pt x="0" y="0"/>
                </a:moveTo>
                <a:lnTo>
                  <a:pt x="2259764" y="0"/>
                </a:lnTo>
                <a:lnTo>
                  <a:pt x="2259764" y="2254115"/>
                </a:lnTo>
                <a:lnTo>
                  <a:pt x="0" y="2254115"/>
                </a:lnTo>
                <a:lnTo>
                  <a:pt x="0" y="0"/>
                </a:lnTo>
                <a:close/>
              </a:path>
            </a:pathLst>
          </a:custGeom>
          <a:blipFill>
            <a:blip r:embed="rId13"/>
            <a:stretch>
              <a:fillRect/>
            </a:stretch>
          </a:blipFill>
        </p:spPr>
        <p:txBody>
          <a:bodyPr/>
          <a:lstStyle/>
          <a:p>
            <a:endParaRPr lang="en-GB"/>
          </a:p>
        </p:txBody>
      </p:sp>
      <p:sp>
        <p:nvSpPr>
          <p:cNvPr id="23" name="Freeform 23"/>
          <p:cNvSpPr/>
          <p:nvPr/>
        </p:nvSpPr>
        <p:spPr>
          <a:xfrm>
            <a:off x="10370300" y="3252765"/>
            <a:ext cx="2259764" cy="2254115"/>
          </a:xfrm>
          <a:custGeom>
            <a:avLst/>
            <a:gdLst/>
            <a:ahLst/>
            <a:cxnLst/>
            <a:rect l="l" t="t" r="r" b="b"/>
            <a:pathLst>
              <a:path w="2259764" h="2254115">
                <a:moveTo>
                  <a:pt x="0" y="0"/>
                </a:moveTo>
                <a:lnTo>
                  <a:pt x="2259764" y="0"/>
                </a:lnTo>
                <a:lnTo>
                  <a:pt x="2259764" y="2254115"/>
                </a:lnTo>
                <a:lnTo>
                  <a:pt x="0" y="2254115"/>
                </a:lnTo>
                <a:lnTo>
                  <a:pt x="0" y="0"/>
                </a:lnTo>
                <a:close/>
              </a:path>
            </a:pathLst>
          </a:custGeom>
          <a:blipFill>
            <a:blip r:embed="rId13"/>
            <a:stretch>
              <a:fillRect/>
            </a:stretch>
          </a:blipFill>
        </p:spPr>
        <p:txBody>
          <a:bodyPr/>
          <a:lstStyle/>
          <a:p>
            <a:endParaRPr lang="en-GB"/>
          </a:p>
        </p:txBody>
      </p:sp>
      <p:sp>
        <p:nvSpPr>
          <p:cNvPr id="24" name="Freeform 24"/>
          <p:cNvSpPr/>
          <p:nvPr/>
        </p:nvSpPr>
        <p:spPr>
          <a:xfrm>
            <a:off x="12843951" y="3217419"/>
            <a:ext cx="2157150" cy="2145016"/>
          </a:xfrm>
          <a:custGeom>
            <a:avLst/>
            <a:gdLst/>
            <a:ahLst/>
            <a:cxnLst/>
            <a:rect l="l" t="t" r="r" b="b"/>
            <a:pathLst>
              <a:path w="2157150" h="2145016">
                <a:moveTo>
                  <a:pt x="0" y="0"/>
                </a:moveTo>
                <a:lnTo>
                  <a:pt x="2157150" y="0"/>
                </a:lnTo>
                <a:lnTo>
                  <a:pt x="2157150" y="2145016"/>
                </a:lnTo>
                <a:lnTo>
                  <a:pt x="0" y="2145016"/>
                </a:lnTo>
                <a:lnTo>
                  <a:pt x="0" y="0"/>
                </a:lnTo>
                <a:close/>
              </a:path>
            </a:pathLst>
          </a:custGeom>
          <a:blipFill>
            <a:blip r:embed="rId14"/>
            <a:stretch>
              <a:fillRect/>
            </a:stretch>
          </a:blipFill>
        </p:spPr>
        <p:txBody>
          <a:bodyPr/>
          <a:lstStyle/>
          <a:p>
            <a:endParaRPr lang="en-GB"/>
          </a:p>
        </p:txBody>
      </p:sp>
      <p:sp>
        <p:nvSpPr>
          <p:cNvPr id="25" name="Freeform 25"/>
          <p:cNvSpPr/>
          <p:nvPr/>
        </p:nvSpPr>
        <p:spPr>
          <a:xfrm>
            <a:off x="8929475" y="5458052"/>
            <a:ext cx="1981018" cy="1966160"/>
          </a:xfrm>
          <a:custGeom>
            <a:avLst/>
            <a:gdLst/>
            <a:ahLst/>
            <a:cxnLst/>
            <a:rect l="l" t="t" r="r" b="b"/>
            <a:pathLst>
              <a:path w="1981018" h="1966160">
                <a:moveTo>
                  <a:pt x="0" y="0"/>
                </a:moveTo>
                <a:lnTo>
                  <a:pt x="1981017" y="0"/>
                </a:lnTo>
                <a:lnTo>
                  <a:pt x="1981017" y="1966160"/>
                </a:lnTo>
                <a:lnTo>
                  <a:pt x="0" y="1966160"/>
                </a:lnTo>
                <a:lnTo>
                  <a:pt x="0" y="0"/>
                </a:lnTo>
                <a:close/>
              </a:path>
            </a:pathLst>
          </a:custGeom>
          <a:blipFill>
            <a:blip r:embed="rId15"/>
            <a:stretch>
              <a:fillRect/>
            </a:stretch>
          </a:blipFill>
        </p:spPr>
        <p:txBody>
          <a:bodyPr/>
          <a:lstStyle/>
          <a:p>
            <a:endParaRPr lang="en-GB"/>
          </a:p>
        </p:txBody>
      </p:sp>
      <p:sp>
        <p:nvSpPr>
          <p:cNvPr id="26" name="Freeform 26"/>
          <p:cNvSpPr/>
          <p:nvPr/>
        </p:nvSpPr>
        <p:spPr>
          <a:xfrm>
            <a:off x="4744654" y="7558508"/>
            <a:ext cx="3458514" cy="1824394"/>
          </a:xfrm>
          <a:custGeom>
            <a:avLst/>
            <a:gdLst/>
            <a:ahLst/>
            <a:cxnLst/>
            <a:rect l="l" t="t" r="r" b="b"/>
            <a:pathLst>
              <a:path w="3458514" h="1824394">
                <a:moveTo>
                  <a:pt x="0" y="0"/>
                </a:moveTo>
                <a:lnTo>
                  <a:pt x="3458514" y="0"/>
                </a:lnTo>
                <a:lnTo>
                  <a:pt x="3458514" y="1824393"/>
                </a:lnTo>
                <a:lnTo>
                  <a:pt x="0" y="1824393"/>
                </a:lnTo>
                <a:lnTo>
                  <a:pt x="0" y="0"/>
                </a:lnTo>
                <a:close/>
              </a:path>
            </a:pathLst>
          </a:custGeom>
          <a:blipFill>
            <a:blip r:embed="rId7"/>
            <a:stretch>
              <a:fillRect/>
            </a:stretch>
          </a:blipFill>
        </p:spPr>
        <p:txBody>
          <a:bodyPr/>
          <a:lstStyle/>
          <a:p>
            <a:endParaRPr lang="en-GB"/>
          </a:p>
        </p:txBody>
      </p:sp>
      <p:sp>
        <p:nvSpPr>
          <p:cNvPr id="27" name="Freeform 27"/>
          <p:cNvSpPr/>
          <p:nvPr/>
        </p:nvSpPr>
        <p:spPr>
          <a:xfrm>
            <a:off x="8641043" y="7558508"/>
            <a:ext cx="3458514" cy="1824394"/>
          </a:xfrm>
          <a:custGeom>
            <a:avLst/>
            <a:gdLst/>
            <a:ahLst/>
            <a:cxnLst/>
            <a:rect l="l" t="t" r="r" b="b"/>
            <a:pathLst>
              <a:path w="3458514" h="1824394">
                <a:moveTo>
                  <a:pt x="0" y="0"/>
                </a:moveTo>
                <a:lnTo>
                  <a:pt x="3458514" y="0"/>
                </a:lnTo>
                <a:lnTo>
                  <a:pt x="3458514" y="1824393"/>
                </a:lnTo>
                <a:lnTo>
                  <a:pt x="0" y="1824393"/>
                </a:lnTo>
                <a:lnTo>
                  <a:pt x="0" y="0"/>
                </a:lnTo>
                <a:close/>
              </a:path>
            </a:pathLst>
          </a:custGeom>
          <a:blipFill>
            <a:blip r:embed="rId7"/>
            <a:stretch>
              <a:fillRect/>
            </a:stretch>
          </a:blipFill>
        </p:spPr>
        <p:txBody>
          <a:bodyPr/>
          <a:lstStyle/>
          <a:p>
            <a:endParaRPr lang="en-GB"/>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2"/>
            <a:stretch>
              <a:fillRect/>
            </a:stretch>
          </a:blipFill>
        </p:spPr>
        <p:txBody>
          <a:bodyPr/>
          <a:lstStyle/>
          <a:p>
            <a:endParaRPr lang="en-GB"/>
          </a:p>
        </p:txBody>
      </p:sp>
      <p:sp>
        <p:nvSpPr>
          <p:cNvPr id="3" name="Freeform 3"/>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3"/>
            <a:stretch>
              <a:fillRect/>
            </a:stretch>
          </a:blipFill>
        </p:spPr>
        <p:txBody>
          <a:bodyPr/>
          <a:lstStyle/>
          <a:p>
            <a:endParaRPr lang="en-GB"/>
          </a:p>
        </p:txBody>
      </p:sp>
      <p:sp>
        <p:nvSpPr>
          <p:cNvPr id="4" name="Freeform 4"/>
          <p:cNvSpPr/>
          <p:nvPr/>
        </p:nvSpPr>
        <p:spPr>
          <a:xfrm>
            <a:off x="2288956" y="3852913"/>
            <a:ext cx="1774377" cy="1557016"/>
          </a:xfrm>
          <a:custGeom>
            <a:avLst/>
            <a:gdLst/>
            <a:ahLst/>
            <a:cxnLst/>
            <a:rect l="l" t="t" r="r" b="b"/>
            <a:pathLst>
              <a:path w="1774377" h="1557016">
                <a:moveTo>
                  <a:pt x="0" y="0"/>
                </a:moveTo>
                <a:lnTo>
                  <a:pt x="1774377" y="0"/>
                </a:lnTo>
                <a:lnTo>
                  <a:pt x="1774377" y="1557016"/>
                </a:lnTo>
                <a:lnTo>
                  <a:pt x="0" y="15570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TextBox 5"/>
          <p:cNvSpPr txBox="1"/>
          <p:nvPr/>
        </p:nvSpPr>
        <p:spPr>
          <a:xfrm>
            <a:off x="4159497" y="3356134"/>
            <a:ext cx="10188972" cy="2872741"/>
          </a:xfrm>
          <a:prstGeom prst="rect">
            <a:avLst/>
          </a:prstGeom>
        </p:spPr>
        <p:txBody>
          <a:bodyPr lIns="0" tIns="0" rIns="0" bIns="0" rtlCol="0" anchor="t">
            <a:spAutoFit/>
          </a:bodyPr>
          <a:lstStyle/>
          <a:p>
            <a:pPr algn="l">
              <a:lnSpc>
                <a:spcPts val="7559"/>
              </a:lnSpc>
            </a:pPr>
            <a:endParaRPr/>
          </a:p>
          <a:p>
            <a:pPr algn="l">
              <a:lnSpc>
                <a:spcPts val="7559"/>
              </a:lnSpc>
            </a:pPr>
            <a:endParaRPr/>
          </a:p>
          <a:p>
            <a:pPr algn="l">
              <a:lnSpc>
                <a:spcPts val="7559"/>
              </a:lnSpc>
            </a:pPr>
            <a:r>
              <a:rPr lang="en-US" sz="5399">
                <a:solidFill>
                  <a:srgbClr val="000000"/>
                </a:solidFill>
                <a:latin typeface="Omnes Semibold"/>
                <a:ea typeface="Omnes Semibold"/>
                <a:cs typeface="Omnes Semibold"/>
                <a:sym typeface="Omnes Semibold"/>
              </a:rPr>
              <a:t>3.</a:t>
            </a:r>
          </a:p>
        </p:txBody>
      </p:sp>
      <p:sp>
        <p:nvSpPr>
          <p:cNvPr id="6" name="Freeform 6"/>
          <p:cNvSpPr/>
          <p:nvPr/>
        </p:nvSpPr>
        <p:spPr>
          <a:xfrm>
            <a:off x="1610248" y="6161809"/>
            <a:ext cx="1774377" cy="1557016"/>
          </a:xfrm>
          <a:custGeom>
            <a:avLst/>
            <a:gdLst/>
            <a:ahLst/>
            <a:cxnLst/>
            <a:rect l="l" t="t" r="r" b="b"/>
            <a:pathLst>
              <a:path w="1774377" h="1557016">
                <a:moveTo>
                  <a:pt x="0" y="0"/>
                </a:moveTo>
                <a:lnTo>
                  <a:pt x="1774377" y="0"/>
                </a:lnTo>
                <a:lnTo>
                  <a:pt x="1774377" y="1557016"/>
                </a:lnTo>
                <a:lnTo>
                  <a:pt x="0" y="15570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7" name="Freeform 7"/>
          <p:cNvSpPr/>
          <p:nvPr/>
        </p:nvSpPr>
        <p:spPr>
          <a:xfrm>
            <a:off x="103417" y="1771063"/>
            <a:ext cx="2394019" cy="2964730"/>
          </a:xfrm>
          <a:custGeom>
            <a:avLst/>
            <a:gdLst/>
            <a:ahLst/>
            <a:cxnLst/>
            <a:rect l="l" t="t" r="r" b="b"/>
            <a:pathLst>
              <a:path w="2394019" h="2964730">
                <a:moveTo>
                  <a:pt x="0" y="0"/>
                </a:moveTo>
                <a:lnTo>
                  <a:pt x="2394019" y="0"/>
                </a:lnTo>
                <a:lnTo>
                  <a:pt x="2394019" y="2964729"/>
                </a:lnTo>
                <a:lnTo>
                  <a:pt x="0" y="2964729"/>
                </a:lnTo>
                <a:lnTo>
                  <a:pt x="0" y="0"/>
                </a:lnTo>
                <a:close/>
              </a:path>
            </a:pathLst>
          </a:custGeom>
          <a:blipFill>
            <a:blip r:embed="rId6"/>
            <a:stretch>
              <a:fillRect/>
            </a:stretch>
          </a:blipFill>
        </p:spPr>
        <p:txBody>
          <a:bodyPr/>
          <a:lstStyle/>
          <a:p>
            <a:endParaRPr lang="en-GB"/>
          </a:p>
        </p:txBody>
      </p:sp>
      <p:sp>
        <p:nvSpPr>
          <p:cNvPr id="8" name="Freeform 8"/>
          <p:cNvSpPr/>
          <p:nvPr/>
        </p:nvSpPr>
        <p:spPr>
          <a:xfrm>
            <a:off x="655783" y="4853296"/>
            <a:ext cx="954465" cy="2859819"/>
          </a:xfrm>
          <a:custGeom>
            <a:avLst/>
            <a:gdLst/>
            <a:ahLst/>
            <a:cxnLst/>
            <a:rect l="l" t="t" r="r" b="b"/>
            <a:pathLst>
              <a:path w="954465" h="2859819">
                <a:moveTo>
                  <a:pt x="0" y="0"/>
                </a:moveTo>
                <a:lnTo>
                  <a:pt x="954465" y="0"/>
                </a:lnTo>
                <a:lnTo>
                  <a:pt x="954465" y="2859819"/>
                </a:lnTo>
                <a:lnTo>
                  <a:pt x="0" y="285981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9" name="Freeform 9"/>
          <p:cNvSpPr/>
          <p:nvPr/>
        </p:nvSpPr>
        <p:spPr>
          <a:xfrm>
            <a:off x="-107246" y="7667479"/>
            <a:ext cx="2380793" cy="2143702"/>
          </a:xfrm>
          <a:custGeom>
            <a:avLst/>
            <a:gdLst/>
            <a:ahLst/>
            <a:cxnLst/>
            <a:rect l="l" t="t" r="r" b="b"/>
            <a:pathLst>
              <a:path w="2380793" h="2143702">
                <a:moveTo>
                  <a:pt x="0" y="0"/>
                </a:moveTo>
                <a:lnTo>
                  <a:pt x="2380793" y="0"/>
                </a:lnTo>
                <a:lnTo>
                  <a:pt x="2380793" y="2143702"/>
                </a:lnTo>
                <a:lnTo>
                  <a:pt x="0" y="214370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10" name="TextBox 10"/>
          <p:cNvSpPr txBox="1"/>
          <p:nvPr/>
        </p:nvSpPr>
        <p:spPr>
          <a:xfrm>
            <a:off x="2497436" y="1036045"/>
            <a:ext cx="14294764" cy="2277753"/>
          </a:xfrm>
          <a:prstGeom prst="rect">
            <a:avLst/>
          </a:prstGeom>
        </p:spPr>
        <p:txBody>
          <a:bodyPr lIns="0" tIns="0" rIns="0" bIns="0" rtlCol="0" anchor="t">
            <a:spAutoFit/>
          </a:bodyPr>
          <a:lstStyle/>
          <a:p>
            <a:pPr algn="ctr">
              <a:lnSpc>
                <a:spcPts val="17779"/>
              </a:lnSpc>
              <a:spcBef>
                <a:spcPct val="0"/>
              </a:spcBef>
            </a:pPr>
            <a:r>
              <a:rPr lang="en-US" sz="12699">
                <a:solidFill>
                  <a:srgbClr val="E41B13"/>
                </a:solidFill>
                <a:latin typeface="Omnes Bold"/>
                <a:ea typeface="Omnes Bold"/>
                <a:cs typeface="Omnes Bold"/>
                <a:sym typeface="Omnes Bold"/>
              </a:rPr>
              <a:t>Correct Answer is: </a:t>
            </a:r>
          </a:p>
        </p:txBody>
      </p:sp>
      <p:sp>
        <p:nvSpPr>
          <p:cNvPr id="11" name="TextBox 11"/>
          <p:cNvSpPr txBox="1"/>
          <p:nvPr/>
        </p:nvSpPr>
        <p:spPr>
          <a:xfrm rot="2769325">
            <a:off x="2355516" y="4418515"/>
            <a:ext cx="2129417" cy="561975"/>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mnes Semibold"/>
                <a:ea typeface="Omnes Semibold"/>
                <a:cs typeface="Omnes Semibold"/>
                <a:sym typeface="Omnes Semibold"/>
              </a:rPr>
              <a:t>£6.25</a:t>
            </a:r>
          </a:p>
        </p:txBody>
      </p:sp>
      <p:sp>
        <p:nvSpPr>
          <p:cNvPr id="12" name="TextBox 12"/>
          <p:cNvSpPr txBox="1"/>
          <p:nvPr/>
        </p:nvSpPr>
        <p:spPr>
          <a:xfrm rot="2769325">
            <a:off x="1676808" y="6727411"/>
            <a:ext cx="2129417" cy="561975"/>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mnes Semibold"/>
                <a:ea typeface="Omnes Semibold"/>
                <a:cs typeface="Omnes Semibold"/>
                <a:sym typeface="Omnes Semibold"/>
              </a:rPr>
              <a:t>£3.00</a:t>
            </a:r>
          </a:p>
        </p:txBody>
      </p:sp>
      <p:sp>
        <p:nvSpPr>
          <p:cNvPr id="13" name="TextBox 13"/>
          <p:cNvSpPr txBox="1"/>
          <p:nvPr/>
        </p:nvSpPr>
        <p:spPr>
          <a:xfrm>
            <a:off x="14151188" y="5101634"/>
            <a:ext cx="2445623" cy="1754504"/>
          </a:xfrm>
          <a:prstGeom prst="rect">
            <a:avLst/>
          </a:prstGeom>
        </p:spPr>
        <p:txBody>
          <a:bodyPr lIns="0" tIns="0" rIns="0" bIns="0" rtlCol="0" anchor="t">
            <a:spAutoFit/>
          </a:bodyPr>
          <a:lstStyle/>
          <a:p>
            <a:pPr algn="ctr">
              <a:lnSpc>
                <a:spcPts val="4620"/>
              </a:lnSpc>
            </a:pPr>
            <a:r>
              <a:rPr lang="en-US" sz="3300">
                <a:solidFill>
                  <a:srgbClr val="E41B13"/>
                </a:solidFill>
                <a:latin typeface="Omnes Semibold"/>
                <a:ea typeface="Omnes Semibold"/>
                <a:cs typeface="Omnes Semibold"/>
                <a:sym typeface="Omnes Semibold"/>
              </a:rPr>
              <a:t>Stand </a:t>
            </a:r>
          </a:p>
          <a:p>
            <a:pPr algn="ctr">
              <a:lnSpc>
                <a:spcPts val="4620"/>
              </a:lnSpc>
              <a:spcBef>
                <a:spcPct val="0"/>
              </a:spcBef>
            </a:pPr>
            <a:r>
              <a:rPr lang="en-US" sz="3300">
                <a:solidFill>
                  <a:srgbClr val="E41B13"/>
                </a:solidFill>
                <a:latin typeface="Omnes Semibold"/>
                <a:ea typeface="Omnes Semibold"/>
                <a:cs typeface="Omnes Semibold"/>
                <a:sym typeface="Omnes Semibold"/>
              </a:rPr>
              <a:t>with feet together</a:t>
            </a:r>
          </a:p>
        </p:txBody>
      </p:sp>
      <p:sp>
        <p:nvSpPr>
          <p:cNvPr id="14" name="Freeform 14"/>
          <p:cNvSpPr/>
          <p:nvPr/>
        </p:nvSpPr>
        <p:spPr>
          <a:xfrm>
            <a:off x="1901044" y="8470704"/>
            <a:ext cx="1774377" cy="1557016"/>
          </a:xfrm>
          <a:custGeom>
            <a:avLst/>
            <a:gdLst/>
            <a:ahLst/>
            <a:cxnLst/>
            <a:rect l="l" t="t" r="r" b="b"/>
            <a:pathLst>
              <a:path w="1774377" h="1557016">
                <a:moveTo>
                  <a:pt x="0" y="0"/>
                </a:moveTo>
                <a:lnTo>
                  <a:pt x="1774377" y="0"/>
                </a:lnTo>
                <a:lnTo>
                  <a:pt x="1774377" y="1557017"/>
                </a:lnTo>
                <a:lnTo>
                  <a:pt x="0" y="15570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5" name="TextBox 15"/>
          <p:cNvSpPr txBox="1"/>
          <p:nvPr/>
        </p:nvSpPr>
        <p:spPr>
          <a:xfrm rot="2769325">
            <a:off x="1967604" y="9036307"/>
            <a:ext cx="2129417" cy="561975"/>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mnes Semibold"/>
                <a:ea typeface="Omnes Semibold"/>
                <a:cs typeface="Omnes Semibold"/>
                <a:sym typeface="Omnes Semibold"/>
              </a:rPr>
              <a:t>£0.75</a:t>
            </a:r>
          </a:p>
        </p:txBody>
      </p:sp>
      <p:sp>
        <p:nvSpPr>
          <p:cNvPr id="16" name="Freeform 16"/>
          <p:cNvSpPr/>
          <p:nvPr/>
        </p:nvSpPr>
        <p:spPr>
          <a:xfrm>
            <a:off x="5151617" y="4735792"/>
            <a:ext cx="3458514" cy="1824394"/>
          </a:xfrm>
          <a:custGeom>
            <a:avLst/>
            <a:gdLst/>
            <a:ahLst/>
            <a:cxnLst/>
            <a:rect l="l" t="t" r="r" b="b"/>
            <a:pathLst>
              <a:path w="3458514" h="1824394">
                <a:moveTo>
                  <a:pt x="0" y="0"/>
                </a:moveTo>
                <a:lnTo>
                  <a:pt x="3458513" y="0"/>
                </a:lnTo>
                <a:lnTo>
                  <a:pt x="3458513" y="1824394"/>
                </a:lnTo>
                <a:lnTo>
                  <a:pt x="0" y="1824394"/>
                </a:lnTo>
                <a:lnTo>
                  <a:pt x="0" y="0"/>
                </a:lnTo>
                <a:close/>
              </a:path>
            </a:pathLst>
          </a:custGeom>
          <a:blipFill>
            <a:blip r:embed="rId11"/>
            <a:stretch>
              <a:fillRect/>
            </a:stretch>
          </a:blipFill>
        </p:spPr>
        <p:txBody>
          <a:bodyPr/>
          <a:lstStyle/>
          <a:p>
            <a:endParaRPr lang="en-GB"/>
          </a:p>
        </p:txBody>
      </p:sp>
      <p:sp>
        <p:nvSpPr>
          <p:cNvPr id="17" name="Freeform 17"/>
          <p:cNvSpPr/>
          <p:nvPr/>
        </p:nvSpPr>
        <p:spPr>
          <a:xfrm>
            <a:off x="9048006" y="4735792"/>
            <a:ext cx="3458514" cy="1824394"/>
          </a:xfrm>
          <a:custGeom>
            <a:avLst/>
            <a:gdLst/>
            <a:ahLst/>
            <a:cxnLst/>
            <a:rect l="l" t="t" r="r" b="b"/>
            <a:pathLst>
              <a:path w="3458514" h="1824394">
                <a:moveTo>
                  <a:pt x="0" y="0"/>
                </a:moveTo>
                <a:lnTo>
                  <a:pt x="3458513" y="0"/>
                </a:lnTo>
                <a:lnTo>
                  <a:pt x="3458513" y="1824394"/>
                </a:lnTo>
                <a:lnTo>
                  <a:pt x="0" y="1824394"/>
                </a:lnTo>
                <a:lnTo>
                  <a:pt x="0" y="0"/>
                </a:lnTo>
                <a:close/>
              </a:path>
            </a:pathLst>
          </a:custGeom>
          <a:blipFill>
            <a:blip r:embed="rId11"/>
            <a:stretch>
              <a:fillRect/>
            </a:stretch>
          </a:blipFill>
        </p:spPr>
        <p:txBody>
          <a:bodyPr/>
          <a:lstStyle/>
          <a:p>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923530" y="3082129"/>
            <a:ext cx="3021051" cy="9071024"/>
            <a:chOff x="0" y="0"/>
            <a:chExt cx="541338" cy="1625425"/>
          </a:xfrm>
        </p:grpSpPr>
        <p:sp>
          <p:nvSpPr>
            <p:cNvPr id="3" name="Freeform 3"/>
            <p:cNvSpPr/>
            <p:nvPr/>
          </p:nvSpPr>
          <p:spPr>
            <a:xfrm>
              <a:off x="0" y="0"/>
              <a:ext cx="541338" cy="1625425"/>
            </a:xfrm>
            <a:custGeom>
              <a:avLst/>
              <a:gdLst/>
              <a:ahLst/>
              <a:cxnLst/>
              <a:rect l="l" t="t" r="r" b="b"/>
              <a:pathLst>
                <a:path w="541338" h="1625425">
                  <a:moveTo>
                    <a:pt x="180544" y="19070"/>
                  </a:moveTo>
                  <a:cubicBezTo>
                    <a:pt x="208207" y="7556"/>
                    <a:pt x="239848" y="0"/>
                    <a:pt x="270815" y="0"/>
                  </a:cubicBezTo>
                  <a:cubicBezTo>
                    <a:pt x="301783" y="0"/>
                    <a:pt x="331581" y="6476"/>
                    <a:pt x="359041" y="17990"/>
                  </a:cubicBezTo>
                  <a:cubicBezTo>
                    <a:pt x="359627" y="18350"/>
                    <a:pt x="360211" y="18350"/>
                    <a:pt x="360795" y="18710"/>
                  </a:cubicBezTo>
                  <a:cubicBezTo>
                    <a:pt x="463921" y="64765"/>
                    <a:pt x="539878" y="186379"/>
                    <a:pt x="541338" y="346553"/>
                  </a:cubicBezTo>
                  <a:lnTo>
                    <a:pt x="541338" y="1625425"/>
                  </a:lnTo>
                  <a:lnTo>
                    <a:pt x="0" y="1625425"/>
                  </a:lnTo>
                  <a:lnTo>
                    <a:pt x="0" y="347502"/>
                  </a:lnTo>
                  <a:cubicBezTo>
                    <a:pt x="1461" y="185660"/>
                    <a:pt x="76249" y="64045"/>
                    <a:pt x="180544" y="19070"/>
                  </a:cubicBezTo>
                  <a:close/>
                </a:path>
              </a:pathLst>
            </a:custGeom>
            <a:solidFill>
              <a:srgbClr val="E41B13"/>
            </a:solidFill>
          </p:spPr>
          <p:txBody>
            <a:bodyPr/>
            <a:lstStyle/>
            <a:p>
              <a:endParaRPr lang="en-GB"/>
            </a:p>
          </p:txBody>
        </p:sp>
        <p:sp>
          <p:nvSpPr>
            <p:cNvPr id="4" name="TextBox 4"/>
            <p:cNvSpPr txBox="1"/>
            <p:nvPr/>
          </p:nvSpPr>
          <p:spPr>
            <a:xfrm>
              <a:off x="0" y="41275"/>
              <a:ext cx="541338" cy="1584150"/>
            </a:xfrm>
            <a:prstGeom prst="rect">
              <a:avLst/>
            </a:prstGeom>
          </p:spPr>
          <p:txBody>
            <a:bodyPr lIns="50800" tIns="50800" rIns="50800" bIns="50800" rtlCol="0" anchor="ctr"/>
            <a:lstStyle/>
            <a:p>
              <a:pPr algn="ctr">
                <a:lnSpc>
                  <a:spcPts val="4060"/>
                </a:lnSpc>
              </a:pPr>
              <a:endParaRPr/>
            </a:p>
          </p:txBody>
        </p:sp>
      </p:grpSp>
      <p:sp>
        <p:nvSpPr>
          <p:cNvPr id="5" name="Freeform 5"/>
          <p:cNvSpPr/>
          <p:nvPr/>
        </p:nvSpPr>
        <p:spPr>
          <a:xfrm>
            <a:off x="327309" y="6388355"/>
            <a:ext cx="1000640" cy="1104155"/>
          </a:xfrm>
          <a:custGeom>
            <a:avLst/>
            <a:gdLst/>
            <a:ahLst/>
            <a:cxnLst/>
            <a:rect l="l" t="t" r="r" b="b"/>
            <a:pathLst>
              <a:path w="1000640" h="1104155">
                <a:moveTo>
                  <a:pt x="0" y="0"/>
                </a:moveTo>
                <a:lnTo>
                  <a:pt x="1000640" y="0"/>
                </a:lnTo>
                <a:lnTo>
                  <a:pt x="1000640" y="1104155"/>
                </a:lnTo>
                <a:lnTo>
                  <a:pt x="0" y="110415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6" name="Freeform 6"/>
          <p:cNvSpPr/>
          <p:nvPr/>
        </p:nvSpPr>
        <p:spPr>
          <a:xfrm>
            <a:off x="360523" y="7673379"/>
            <a:ext cx="967427" cy="967427"/>
          </a:xfrm>
          <a:custGeom>
            <a:avLst/>
            <a:gdLst/>
            <a:ahLst/>
            <a:cxnLst/>
            <a:rect l="l" t="t" r="r" b="b"/>
            <a:pathLst>
              <a:path w="967427" h="967427">
                <a:moveTo>
                  <a:pt x="0" y="0"/>
                </a:moveTo>
                <a:lnTo>
                  <a:pt x="967426" y="0"/>
                </a:lnTo>
                <a:lnTo>
                  <a:pt x="967426" y="967427"/>
                </a:lnTo>
                <a:lnTo>
                  <a:pt x="0" y="96742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7" name="Freeform 7"/>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6"/>
            <a:stretch>
              <a:fillRect/>
            </a:stretch>
          </a:blipFill>
        </p:spPr>
        <p:txBody>
          <a:bodyPr/>
          <a:lstStyle/>
          <a:p>
            <a:endParaRPr lang="en-GB"/>
          </a:p>
        </p:txBody>
      </p:sp>
      <p:sp>
        <p:nvSpPr>
          <p:cNvPr id="8" name="TextBox 8"/>
          <p:cNvSpPr txBox="1"/>
          <p:nvPr/>
        </p:nvSpPr>
        <p:spPr>
          <a:xfrm>
            <a:off x="631462" y="2238302"/>
            <a:ext cx="17005168" cy="1810377"/>
          </a:xfrm>
          <a:prstGeom prst="rect">
            <a:avLst/>
          </a:prstGeom>
        </p:spPr>
        <p:txBody>
          <a:bodyPr lIns="0" tIns="0" rIns="0" bIns="0" rtlCol="0" anchor="t">
            <a:spAutoFit/>
          </a:bodyPr>
          <a:lstStyle/>
          <a:p>
            <a:pPr algn="ctr">
              <a:lnSpc>
                <a:spcPts val="14140"/>
              </a:lnSpc>
              <a:spcBef>
                <a:spcPct val="0"/>
              </a:spcBef>
            </a:pPr>
            <a:r>
              <a:rPr lang="en-US" sz="10100">
                <a:solidFill>
                  <a:srgbClr val="E41B13"/>
                </a:solidFill>
                <a:latin typeface="Omnes Bold"/>
                <a:ea typeface="Omnes Bold"/>
                <a:cs typeface="Omnes Bold"/>
                <a:sym typeface="Omnes Bold"/>
              </a:rPr>
              <a:t>Foundation </a:t>
            </a:r>
          </a:p>
        </p:txBody>
      </p:sp>
      <p:sp>
        <p:nvSpPr>
          <p:cNvPr id="9" name="TextBox 9"/>
          <p:cNvSpPr txBox="1"/>
          <p:nvPr/>
        </p:nvSpPr>
        <p:spPr>
          <a:xfrm>
            <a:off x="1781546" y="6562290"/>
            <a:ext cx="3280886" cy="651509"/>
          </a:xfrm>
          <a:prstGeom prst="rect">
            <a:avLst/>
          </a:prstGeom>
        </p:spPr>
        <p:txBody>
          <a:bodyPr lIns="0" tIns="0" rIns="0" bIns="0" rtlCol="0" anchor="t">
            <a:spAutoFit/>
          </a:bodyPr>
          <a:lstStyle/>
          <a:p>
            <a:pPr algn="l">
              <a:lnSpc>
                <a:spcPts val="5040"/>
              </a:lnSpc>
              <a:spcBef>
                <a:spcPct val="0"/>
              </a:spcBef>
            </a:pPr>
            <a:r>
              <a:rPr lang="en-US" sz="3600">
                <a:solidFill>
                  <a:srgbClr val="000000"/>
                </a:solidFill>
                <a:latin typeface="Omnes Semibold"/>
                <a:ea typeface="Omnes Semibold"/>
                <a:cs typeface="Omnes Semibold"/>
                <a:sym typeface="Omnes Semibold"/>
              </a:rPr>
              <a:t>Time: 5 minutes</a:t>
            </a:r>
          </a:p>
        </p:txBody>
      </p:sp>
      <p:sp>
        <p:nvSpPr>
          <p:cNvPr id="10" name="TextBox 10"/>
          <p:cNvSpPr txBox="1"/>
          <p:nvPr/>
        </p:nvSpPr>
        <p:spPr>
          <a:xfrm>
            <a:off x="1327949" y="7512866"/>
            <a:ext cx="5266968" cy="1289685"/>
          </a:xfrm>
          <a:prstGeom prst="rect">
            <a:avLst/>
          </a:prstGeom>
        </p:spPr>
        <p:txBody>
          <a:bodyPr lIns="0" tIns="0" rIns="0" bIns="0" rtlCol="0" anchor="t">
            <a:spAutoFit/>
          </a:bodyPr>
          <a:lstStyle/>
          <a:p>
            <a:pPr algn="ctr">
              <a:lnSpc>
                <a:spcPts val="5040"/>
              </a:lnSpc>
            </a:pPr>
            <a:r>
              <a:rPr lang="en-US" sz="3600">
                <a:solidFill>
                  <a:srgbClr val="000000"/>
                </a:solidFill>
                <a:latin typeface="Omnes Semibold"/>
                <a:ea typeface="Omnes Semibold"/>
                <a:cs typeface="Omnes Semibold"/>
                <a:sym typeface="Omnes Semibold"/>
              </a:rPr>
              <a:t>Resources : Shop Keeping</a:t>
            </a:r>
          </a:p>
          <a:p>
            <a:pPr algn="ctr">
              <a:lnSpc>
                <a:spcPts val="5040"/>
              </a:lnSpc>
              <a:spcBef>
                <a:spcPct val="0"/>
              </a:spcBef>
            </a:pPr>
            <a:r>
              <a:rPr lang="en-US" sz="3600">
                <a:solidFill>
                  <a:srgbClr val="000000"/>
                </a:solidFill>
                <a:latin typeface="Omnes Semibold"/>
                <a:ea typeface="Omnes Semibold"/>
                <a:cs typeface="Omnes Semibold"/>
                <a:sym typeface="Omnes Semibold"/>
              </a:rPr>
              <a:t> Items</a:t>
            </a:r>
          </a:p>
        </p:txBody>
      </p:sp>
      <p:sp>
        <p:nvSpPr>
          <p:cNvPr id="11" name="Freeform 11"/>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7"/>
            <a:stretch>
              <a:fillRect/>
            </a:stretch>
          </a:blipFill>
        </p:spPr>
        <p:txBody>
          <a:bodyPr/>
          <a:lstStyle/>
          <a:p>
            <a:endParaRPr lang="en-GB"/>
          </a:p>
        </p:txBody>
      </p:sp>
      <p:sp>
        <p:nvSpPr>
          <p:cNvPr id="12" name="Freeform 12"/>
          <p:cNvSpPr/>
          <p:nvPr/>
        </p:nvSpPr>
        <p:spPr>
          <a:xfrm>
            <a:off x="8132280" y="4683871"/>
            <a:ext cx="6894856" cy="4205862"/>
          </a:xfrm>
          <a:custGeom>
            <a:avLst/>
            <a:gdLst/>
            <a:ahLst/>
            <a:cxnLst/>
            <a:rect l="l" t="t" r="r" b="b"/>
            <a:pathLst>
              <a:path w="6894856" h="4205862">
                <a:moveTo>
                  <a:pt x="0" y="0"/>
                </a:moveTo>
                <a:lnTo>
                  <a:pt x="6894856" y="0"/>
                </a:lnTo>
                <a:lnTo>
                  <a:pt x="6894856" y="4205862"/>
                </a:lnTo>
                <a:lnTo>
                  <a:pt x="0" y="4205862"/>
                </a:lnTo>
                <a:lnTo>
                  <a:pt x="0" y="0"/>
                </a:lnTo>
                <a:close/>
              </a:path>
            </a:pathLst>
          </a:custGeom>
          <a:blipFill>
            <a:blip r:embed="rId8"/>
            <a:stretch>
              <a:fillRect/>
            </a:stretch>
          </a:blipFill>
        </p:spPr>
        <p:txBody>
          <a:bodyPr/>
          <a:lstStyle/>
          <a:p>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2"/>
            <a:stretch>
              <a:fillRect/>
            </a:stretch>
          </a:blipFill>
        </p:spPr>
        <p:txBody>
          <a:bodyPr/>
          <a:lstStyle/>
          <a:p>
            <a:endParaRPr lang="en-GB"/>
          </a:p>
        </p:txBody>
      </p:sp>
      <p:sp>
        <p:nvSpPr>
          <p:cNvPr id="3" name="Freeform 3"/>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3"/>
            <a:stretch>
              <a:fillRect/>
            </a:stretch>
          </a:blipFill>
        </p:spPr>
        <p:txBody>
          <a:bodyPr/>
          <a:lstStyle/>
          <a:p>
            <a:endParaRPr lang="en-GB"/>
          </a:p>
        </p:txBody>
      </p:sp>
      <p:sp>
        <p:nvSpPr>
          <p:cNvPr id="4" name="Freeform 4"/>
          <p:cNvSpPr/>
          <p:nvPr/>
        </p:nvSpPr>
        <p:spPr>
          <a:xfrm>
            <a:off x="1028700" y="1590817"/>
            <a:ext cx="4270075" cy="4114800"/>
          </a:xfrm>
          <a:custGeom>
            <a:avLst/>
            <a:gdLst/>
            <a:ahLst/>
            <a:cxnLst/>
            <a:rect l="l" t="t" r="r" b="b"/>
            <a:pathLst>
              <a:path w="4270075" h="4114800">
                <a:moveTo>
                  <a:pt x="0" y="0"/>
                </a:moveTo>
                <a:lnTo>
                  <a:pt x="4270075" y="0"/>
                </a:lnTo>
                <a:lnTo>
                  <a:pt x="427007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Freeform 5"/>
          <p:cNvSpPr/>
          <p:nvPr/>
        </p:nvSpPr>
        <p:spPr>
          <a:xfrm>
            <a:off x="1028700" y="6086617"/>
            <a:ext cx="1296799" cy="1296799"/>
          </a:xfrm>
          <a:custGeom>
            <a:avLst/>
            <a:gdLst/>
            <a:ahLst/>
            <a:cxnLst/>
            <a:rect l="l" t="t" r="r" b="b"/>
            <a:pathLst>
              <a:path w="1296799" h="1296799">
                <a:moveTo>
                  <a:pt x="0" y="0"/>
                </a:moveTo>
                <a:lnTo>
                  <a:pt x="1296799" y="0"/>
                </a:lnTo>
                <a:lnTo>
                  <a:pt x="1296799" y="1296799"/>
                </a:lnTo>
                <a:lnTo>
                  <a:pt x="0" y="129679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6" name="Freeform 6"/>
          <p:cNvSpPr/>
          <p:nvPr/>
        </p:nvSpPr>
        <p:spPr>
          <a:xfrm>
            <a:off x="2325499" y="6385312"/>
            <a:ext cx="1423936" cy="1249504"/>
          </a:xfrm>
          <a:custGeom>
            <a:avLst/>
            <a:gdLst/>
            <a:ahLst/>
            <a:cxnLst/>
            <a:rect l="l" t="t" r="r" b="b"/>
            <a:pathLst>
              <a:path w="1423936" h="1249504">
                <a:moveTo>
                  <a:pt x="0" y="0"/>
                </a:moveTo>
                <a:lnTo>
                  <a:pt x="1423936" y="0"/>
                </a:lnTo>
                <a:lnTo>
                  <a:pt x="1423936" y="1249503"/>
                </a:lnTo>
                <a:lnTo>
                  <a:pt x="0" y="124950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7" name="Freeform 7"/>
          <p:cNvSpPr/>
          <p:nvPr/>
        </p:nvSpPr>
        <p:spPr>
          <a:xfrm>
            <a:off x="1028700" y="7861033"/>
            <a:ext cx="1633380" cy="1705880"/>
          </a:xfrm>
          <a:custGeom>
            <a:avLst/>
            <a:gdLst/>
            <a:ahLst/>
            <a:cxnLst/>
            <a:rect l="l" t="t" r="r" b="b"/>
            <a:pathLst>
              <a:path w="1633380" h="1705880">
                <a:moveTo>
                  <a:pt x="0" y="0"/>
                </a:moveTo>
                <a:lnTo>
                  <a:pt x="1633380" y="0"/>
                </a:lnTo>
                <a:lnTo>
                  <a:pt x="1633380" y="1705879"/>
                </a:lnTo>
                <a:lnTo>
                  <a:pt x="0" y="170587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8" name="Freeform 8"/>
          <p:cNvSpPr/>
          <p:nvPr/>
        </p:nvSpPr>
        <p:spPr>
          <a:xfrm>
            <a:off x="2325499" y="8713973"/>
            <a:ext cx="1423936" cy="1249504"/>
          </a:xfrm>
          <a:custGeom>
            <a:avLst/>
            <a:gdLst/>
            <a:ahLst/>
            <a:cxnLst/>
            <a:rect l="l" t="t" r="r" b="b"/>
            <a:pathLst>
              <a:path w="1423936" h="1249504">
                <a:moveTo>
                  <a:pt x="0" y="0"/>
                </a:moveTo>
                <a:lnTo>
                  <a:pt x="1423936" y="0"/>
                </a:lnTo>
                <a:lnTo>
                  <a:pt x="1423936" y="1249503"/>
                </a:lnTo>
                <a:lnTo>
                  <a:pt x="0" y="124950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9" name="Freeform 9"/>
          <p:cNvSpPr/>
          <p:nvPr/>
        </p:nvSpPr>
        <p:spPr>
          <a:xfrm>
            <a:off x="4743239" y="5876316"/>
            <a:ext cx="1111073" cy="2267496"/>
          </a:xfrm>
          <a:custGeom>
            <a:avLst/>
            <a:gdLst/>
            <a:ahLst/>
            <a:cxnLst/>
            <a:rect l="l" t="t" r="r" b="b"/>
            <a:pathLst>
              <a:path w="1111073" h="2267496">
                <a:moveTo>
                  <a:pt x="0" y="0"/>
                </a:moveTo>
                <a:lnTo>
                  <a:pt x="1111073" y="0"/>
                </a:lnTo>
                <a:lnTo>
                  <a:pt x="1111073" y="2267495"/>
                </a:lnTo>
                <a:lnTo>
                  <a:pt x="0" y="2267495"/>
                </a:lnTo>
                <a:lnTo>
                  <a:pt x="0" y="0"/>
                </a:lnTo>
                <a:close/>
              </a:path>
            </a:pathLst>
          </a:custGeom>
          <a:blipFill>
            <a:blip r:embed="rId12"/>
            <a:stretch>
              <a:fillRect/>
            </a:stretch>
          </a:blipFill>
        </p:spPr>
        <p:txBody>
          <a:bodyPr/>
          <a:lstStyle/>
          <a:p>
            <a:endParaRPr lang="en-GB"/>
          </a:p>
        </p:txBody>
      </p:sp>
      <p:sp>
        <p:nvSpPr>
          <p:cNvPr id="10" name="Freeform 10"/>
          <p:cNvSpPr/>
          <p:nvPr/>
        </p:nvSpPr>
        <p:spPr>
          <a:xfrm>
            <a:off x="5854312" y="6894308"/>
            <a:ext cx="1423936" cy="1249504"/>
          </a:xfrm>
          <a:custGeom>
            <a:avLst/>
            <a:gdLst/>
            <a:ahLst/>
            <a:cxnLst/>
            <a:rect l="l" t="t" r="r" b="b"/>
            <a:pathLst>
              <a:path w="1423936" h="1249504">
                <a:moveTo>
                  <a:pt x="0" y="0"/>
                </a:moveTo>
                <a:lnTo>
                  <a:pt x="1423936" y="0"/>
                </a:lnTo>
                <a:lnTo>
                  <a:pt x="1423936" y="1249503"/>
                </a:lnTo>
                <a:lnTo>
                  <a:pt x="0" y="124950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11" name="Freeform 11"/>
          <p:cNvSpPr/>
          <p:nvPr/>
        </p:nvSpPr>
        <p:spPr>
          <a:xfrm>
            <a:off x="4689897" y="8524811"/>
            <a:ext cx="1164415" cy="1592363"/>
          </a:xfrm>
          <a:custGeom>
            <a:avLst/>
            <a:gdLst/>
            <a:ahLst/>
            <a:cxnLst/>
            <a:rect l="l" t="t" r="r" b="b"/>
            <a:pathLst>
              <a:path w="1164415" h="1592363">
                <a:moveTo>
                  <a:pt x="0" y="0"/>
                </a:moveTo>
                <a:lnTo>
                  <a:pt x="1164415" y="0"/>
                </a:lnTo>
                <a:lnTo>
                  <a:pt x="1164415" y="1592363"/>
                </a:lnTo>
                <a:lnTo>
                  <a:pt x="0" y="1592363"/>
                </a:lnTo>
                <a:lnTo>
                  <a:pt x="0" y="0"/>
                </a:lnTo>
                <a:close/>
              </a:path>
            </a:pathLst>
          </a:custGeom>
          <a:blipFill>
            <a:blip r:embed="rId13"/>
            <a:stretch>
              <a:fillRect/>
            </a:stretch>
          </a:blipFill>
        </p:spPr>
        <p:txBody>
          <a:bodyPr/>
          <a:lstStyle/>
          <a:p>
            <a:endParaRPr lang="en-GB"/>
          </a:p>
        </p:txBody>
      </p:sp>
      <p:sp>
        <p:nvSpPr>
          <p:cNvPr id="12" name="TextBox 12"/>
          <p:cNvSpPr txBox="1"/>
          <p:nvPr/>
        </p:nvSpPr>
        <p:spPr>
          <a:xfrm>
            <a:off x="6170192" y="1419367"/>
            <a:ext cx="4818340" cy="1158876"/>
          </a:xfrm>
          <a:prstGeom prst="rect">
            <a:avLst/>
          </a:prstGeom>
        </p:spPr>
        <p:txBody>
          <a:bodyPr lIns="0" tIns="0" rIns="0" bIns="0" rtlCol="0" anchor="t">
            <a:spAutoFit/>
          </a:bodyPr>
          <a:lstStyle/>
          <a:p>
            <a:pPr algn="ctr">
              <a:lnSpc>
                <a:spcPts val="9099"/>
              </a:lnSpc>
              <a:spcBef>
                <a:spcPct val="0"/>
              </a:spcBef>
            </a:pPr>
            <a:r>
              <a:rPr lang="en-US" sz="6499">
                <a:solidFill>
                  <a:srgbClr val="E41B13"/>
                </a:solidFill>
                <a:latin typeface="Omnes Bold"/>
                <a:ea typeface="Omnes Bold"/>
                <a:cs typeface="Omnes Bold"/>
                <a:sym typeface="Omnes Bold"/>
              </a:rPr>
              <a:t>Instructions</a:t>
            </a:r>
          </a:p>
        </p:txBody>
      </p:sp>
      <p:sp>
        <p:nvSpPr>
          <p:cNvPr id="13" name="TextBox 13"/>
          <p:cNvSpPr txBox="1"/>
          <p:nvPr/>
        </p:nvSpPr>
        <p:spPr>
          <a:xfrm>
            <a:off x="6170192" y="2589037"/>
            <a:ext cx="11693871" cy="3497580"/>
          </a:xfrm>
          <a:prstGeom prst="rect">
            <a:avLst/>
          </a:prstGeom>
        </p:spPr>
        <p:txBody>
          <a:bodyPr lIns="0" tIns="0" rIns="0" bIns="0" rtlCol="0" anchor="t">
            <a:spAutoFit/>
          </a:bodyPr>
          <a:lstStyle/>
          <a:p>
            <a:pPr algn="just">
              <a:lnSpc>
                <a:spcPts val="4619"/>
              </a:lnSpc>
              <a:spcBef>
                <a:spcPct val="0"/>
              </a:spcBef>
            </a:pPr>
            <a:r>
              <a:rPr lang="en-US" sz="3299">
                <a:solidFill>
                  <a:srgbClr val="000000"/>
                </a:solidFill>
                <a:latin typeface="Omnes Regular"/>
                <a:ea typeface="Omnes Regular"/>
                <a:cs typeface="Omnes Regular"/>
                <a:sym typeface="Omnes Regular"/>
              </a:rPr>
              <a:t>Divide pupils into groups giving them different items to sell to their tables as shop keepers. Using pretend 1ps or counters to encourage pupils to count up to 10p. The teacher can put stickers on items to let pupils know how much they cost eg. apples = 2p, bread = 5p etc. Then change over the shop keeper so all the pupils can have a go. </a:t>
            </a:r>
          </a:p>
        </p:txBody>
      </p:sp>
      <p:sp>
        <p:nvSpPr>
          <p:cNvPr id="14" name="Freeform 14"/>
          <p:cNvSpPr/>
          <p:nvPr/>
        </p:nvSpPr>
        <p:spPr>
          <a:xfrm>
            <a:off x="5854312" y="9037496"/>
            <a:ext cx="1423936" cy="1249504"/>
          </a:xfrm>
          <a:custGeom>
            <a:avLst/>
            <a:gdLst/>
            <a:ahLst/>
            <a:cxnLst/>
            <a:rect l="l" t="t" r="r" b="b"/>
            <a:pathLst>
              <a:path w="1423936" h="1249504">
                <a:moveTo>
                  <a:pt x="0" y="0"/>
                </a:moveTo>
                <a:lnTo>
                  <a:pt x="1423936" y="0"/>
                </a:lnTo>
                <a:lnTo>
                  <a:pt x="1423936" y="1249504"/>
                </a:lnTo>
                <a:lnTo>
                  <a:pt x="0" y="124950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15" name="TextBox 15"/>
          <p:cNvSpPr txBox="1"/>
          <p:nvPr/>
        </p:nvSpPr>
        <p:spPr>
          <a:xfrm>
            <a:off x="7278248" y="6550455"/>
            <a:ext cx="10564594" cy="1754505"/>
          </a:xfrm>
          <a:prstGeom prst="rect">
            <a:avLst/>
          </a:prstGeom>
        </p:spPr>
        <p:txBody>
          <a:bodyPr lIns="0" tIns="0" rIns="0" bIns="0" rtlCol="0" anchor="t">
            <a:spAutoFit/>
          </a:bodyPr>
          <a:lstStyle/>
          <a:p>
            <a:pPr algn="just">
              <a:lnSpc>
                <a:spcPts val="4619"/>
              </a:lnSpc>
              <a:spcBef>
                <a:spcPct val="0"/>
              </a:spcBef>
            </a:pPr>
            <a:r>
              <a:rPr lang="en-US" sz="3299">
                <a:solidFill>
                  <a:srgbClr val="000000"/>
                </a:solidFill>
                <a:latin typeface="Omnes Regular"/>
                <a:ea typeface="Omnes Regular"/>
                <a:cs typeface="Omnes Regular"/>
                <a:sym typeface="Omnes Regular"/>
              </a:rPr>
              <a:t>Encourage play and creativity with this exercise. Perhaps to begin with show an example of how you would use your coins to count to eg. 3p for the pencil.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1571920" y="2433739"/>
            <a:ext cx="1912483" cy="9259237"/>
            <a:chOff x="0" y="0"/>
            <a:chExt cx="342695" cy="1659151"/>
          </a:xfrm>
        </p:grpSpPr>
        <p:sp>
          <p:nvSpPr>
            <p:cNvPr id="3" name="Freeform 3"/>
            <p:cNvSpPr/>
            <p:nvPr/>
          </p:nvSpPr>
          <p:spPr>
            <a:xfrm>
              <a:off x="0" y="0"/>
              <a:ext cx="342695" cy="1659151"/>
            </a:xfrm>
            <a:custGeom>
              <a:avLst/>
              <a:gdLst/>
              <a:ahLst/>
              <a:cxnLst/>
              <a:rect l="l" t="t" r="r" b="b"/>
              <a:pathLst>
                <a:path w="342695" h="1659151">
                  <a:moveTo>
                    <a:pt x="114293" y="19070"/>
                  </a:moveTo>
                  <a:cubicBezTo>
                    <a:pt x="131806" y="7556"/>
                    <a:pt x="151836" y="0"/>
                    <a:pt x="171440" y="0"/>
                  </a:cubicBezTo>
                  <a:cubicBezTo>
                    <a:pt x="191044" y="0"/>
                    <a:pt x="209908" y="6476"/>
                    <a:pt x="227292" y="17990"/>
                  </a:cubicBezTo>
                  <a:cubicBezTo>
                    <a:pt x="227662" y="18350"/>
                    <a:pt x="228032" y="18350"/>
                    <a:pt x="228402" y="18710"/>
                  </a:cubicBezTo>
                  <a:cubicBezTo>
                    <a:pt x="293686" y="64765"/>
                    <a:pt x="341771" y="186379"/>
                    <a:pt x="342695" y="347302"/>
                  </a:cubicBezTo>
                  <a:lnTo>
                    <a:pt x="342695" y="1659151"/>
                  </a:lnTo>
                  <a:lnTo>
                    <a:pt x="0" y="1659151"/>
                  </a:lnTo>
                  <a:lnTo>
                    <a:pt x="0" y="348275"/>
                  </a:lnTo>
                  <a:cubicBezTo>
                    <a:pt x="925" y="185660"/>
                    <a:pt x="48270" y="64045"/>
                    <a:pt x="114293" y="19070"/>
                  </a:cubicBezTo>
                  <a:close/>
                </a:path>
              </a:pathLst>
            </a:custGeom>
            <a:solidFill>
              <a:srgbClr val="E41B13"/>
            </a:solidFill>
          </p:spPr>
          <p:txBody>
            <a:bodyPr/>
            <a:lstStyle/>
            <a:p>
              <a:endParaRPr lang="en-GB"/>
            </a:p>
          </p:txBody>
        </p:sp>
        <p:sp>
          <p:nvSpPr>
            <p:cNvPr id="4" name="TextBox 4"/>
            <p:cNvSpPr txBox="1"/>
            <p:nvPr/>
          </p:nvSpPr>
          <p:spPr>
            <a:xfrm>
              <a:off x="0" y="41275"/>
              <a:ext cx="342695" cy="1617876"/>
            </a:xfrm>
            <a:prstGeom prst="rect">
              <a:avLst/>
            </a:prstGeom>
          </p:spPr>
          <p:txBody>
            <a:bodyPr lIns="50800" tIns="50800" rIns="50800" bIns="50800" rtlCol="0" anchor="ctr"/>
            <a:lstStyle/>
            <a:p>
              <a:pPr algn="ctr">
                <a:lnSpc>
                  <a:spcPts val="4060"/>
                </a:lnSpc>
              </a:pPr>
              <a:endParaRPr/>
            </a:p>
          </p:txBody>
        </p:sp>
      </p:grpSp>
      <p:sp>
        <p:nvSpPr>
          <p:cNvPr id="5" name="Freeform 5"/>
          <p:cNvSpPr/>
          <p:nvPr/>
        </p:nvSpPr>
        <p:spPr>
          <a:xfrm>
            <a:off x="327309" y="6388355"/>
            <a:ext cx="1000640" cy="1104155"/>
          </a:xfrm>
          <a:custGeom>
            <a:avLst/>
            <a:gdLst/>
            <a:ahLst/>
            <a:cxnLst/>
            <a:rect l="l" t="t" r="r" b="b"/>
            <a:pathLst>
              <a:path w="1000640" h="1104155">
                <a:moveTo>
                  <a:pt x="0" y="0"/>
                </a:moveTo>
                <a:lnTo>
                  <a:pt x="1000640" y="0"/>
                </a:lnTo>
                <a:lnTo>
                  <a:pt x="1000640" y="1104155"/>
                </a:lnTo>
                <a:lnTo>
                  <a:pt x="0" y="110415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6" name="Freeform 6"/>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5"/>
            <a:stretch>
              <a:fillRect/>
            </a:stretch>
          </a:blipFill>
        </p:spPr>
        <p:txBody>
          <a:bodyPr/>
          <a:lstStyle/>
          <a:p>
            <a:endParaRPr lang="en-GB"/>
          </a:p>
        </p:txBody>
      </p:sp>
      <p:sp>
        <p:nvSpPr>
          <p:cNvPr id="7" name="Freeform 7"/>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6"/>
            <a:stretch>
              <a:fillRect/>
            </a:stretch>
          </a:blipFill>
        </p:spPr>
        <p:txBody>
          <a:bodyPr/>
          <a:lstStyle/>
          <a:p>
            <a:endParaRPr lang="en-GB"/>
          </a:p>
        </p:txBody>
      </p:sp>
      <p:sp>
        <p:nvSpPr>
          <p:cNvPr id="8" name="Freeform 8"/>
          <p:cNvSpPr/>
          <p:nvPr/>
        </p:nvSpPr>
        <p:spPr>
          <a:xfrm>
            <a:off x="8122259" y="4211859"/>
            <a:ext cx="5660418" cy="4910412"/>
          </a:xfrm>
          <a:custGeom>
            <a:avLst/>
            <a:gdLst/>
            <a:ahLst/>
            <a:cxnLst/>
            <a:rect l="l" t="t" r="r" b="b"/>
            <a:pathLst>
              <a:path w="5660418" h="4910412">
                <a:moveTo>
                  <a:pt x="0" y="0"/>
                </a:moveTo>
                <a:lnTo>
                  <a:pt x="5660418" y="0"/>
                </a:lnTo>
                <a:lnTo>
                  <a:pt x="5660418" y="4910412"/>
                </a:lnTo>
                <a:lnTo>
                  <a:pt x="0" y="491041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9" name="TextBox 9"/>
          <p:cNvSpPr txBox="1"/>
          <p:nvPr/>
        </p:nvSpPr>
        <p:spPr>
          <a:xfrm>
            <a:off x="631462" y="2238302"/>
            <a:ext cx="17005168" cy="1810377"/>
          </a:xfrm>
          <a:prstGeom prst="rect">
            <a:avLst/>
          </a:prstGeom>
        </p:spPr>
        <p:txBody>
          <a:bodyPr lIns="0" tIns="0" rIns="0" bIns="0" rtlCol="0" anchor="t">
            <a:spAutoFit/>
          </a:bodyPr>
          <a:lstStyle/>
          <a:p>
            <a:pPr algn="ctr">
              <a:lnSpc>
                <a:spcPts val="14140"/>
              </a:lnSpc>
              <a:spcBef>
                <a:spcPct val="0"/>
              </a:spcBef>
            </a:pPr>
            <a:r>
              <a:rPr lang="en-US" sz="10100">
                <a:solidFill>
                  <a:srgbClr val="E41B13"/>
                </a:solidFill>
                <a:latin typeface="Omnes Bold"/>
                <a:ea typeface="Omnes Bold"/>
                <a:cs typeface="Omnes Bold"/>
                <a:sym typeface="Omnes Bold"/>
              </a:rPr>
              <a:t>KS1</a:t>
            </a:r>
          </a:p>
        </p:txBody>
      </p:sp>
      <p:sp>
        <p:nvSpPr>
          <p:cNvPr id="10" name="TextBox 10"/>
          <p:cNvSpPr txBox="1"/>
          <p:nvPr/>
        </p:nvSpPr>
        <p:spPr>
          <a:xfrm>
            <a:off x="1781546" y="6562290"/>
            <a:ext cx="3280886" cy="651509"/>
          </a:xfrm>
          <a:prstGeom prst="rect">
            <a:avLst/>
          </a:prstGeom>
        </p:spPr>
        <p:txBody>
          <a:bodyPr lIns="0" tIns="0" rIns="0" bIns="0" rtlCol="0" anchor="t">
            <a:spAutoFit/>
          </a:bodyPr>
          <a:lstStyle/>
          <a:p>
            <a:pPr algn="l">
              <a:lnSpc>
                <a:spcPts val="5040"/>
              </a:lnSpc>
              <a:spcBef>
                <a:spcPct val="0"/>
              </a:spcBef>
            </a:pPr>
            <a:r>
              <a:rPr lang="en-US" sz="3600">
                <a:solidFill>
                  <a:srgbClr val="000000"/>
                </a:solidFill>
                <a:latin typeface="Omnes Semibold"/>
                <a:ea typeface="Omnes Semibold"/>
                <a:cs typeface="Omnes Semibold"/>
                <a:sym typeface="Omnes Semibold"/>
              </a:rPr>
              <a:t>Time: 5 minutes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2"/>
            <a:stretch>
              <a:fillRect/>
            </a:stretch>
          </a:blipFill>
        </p:spPr>
        <p:txBody>
          <a:bodyPr/>
          <a:lstStyle/>
          <a:p>
            <a:endParaRPr lang="en-GB"/>
          </a:p>
        </p:txBody>
      </p:sp>
      <p:sp>
        <p:nvSpPr>
          <p:cNvPr id="3" name="Freeform 3"/>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3"/>
            <a:stretch>
              <a:fillRect/>
            </a:stretch>
          </a:blipFill>
        </p:spPr>
        <p:txBody>
          <a:bodyPr/>
          <a:lstStyle/>
          <a:p>
            <a:endParaRPr lang="en-GB"/>
          </a:p>
        </p:txBody>
      </p:sp>
      <p:sp>
        <p:nvSpPr>
          <p:cNvPr id="4" name="Freeform 4"/>
          <p:cNvSpPr/>
          <p:nvPr/>
        </p:nvSpPr>
        <p:spPr>
          <a:xfrm>
            <a:off x="342043" y="3904799"/>
            <a:ext cx="1373314" cy="4114800"/>
          </a:xfrm>
          <a:custGeom>
            <a:avLst/>
            <a:gdLst/>
            <a:ahLst/>
            <a:cxnLst/>
            <a:rect l="l" t="t" r="r" b="b"/>
            <a:pathLst>
              <a:path w="1373314" h="4114800">
                <a:moveTo>
                  <a:pt x="0" y="0"/>
                </a:moveTo>
                <a:lnTo>
                  <a:pt x="1373314" y="0"/>
                </a:lnTo>
                <a:lnTo>
                  <a:pt x="137331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Freeform 5"/>
          <p:cNvSpPr/>
          <p:nvPr/>
        </p:nvSpPr>
        <p:spPr>
          <a:xfrm rot="-3080503">
            <a:off x="1822957" y="4330564"/>
            <a:ext cx="2980386" cy="2615289"/>
          </a:xfrm>
          <a:custGeom>
            <a:avLst/>
            <a:gdLst/>
            <a:ahLst/>
            <a:cxnLst/>
            <a:rect l="l" t="t" r="r" b="b"/>
            <a:pathLst>
              <a:path w="2980386" h="2615289">
                <a:moveTo>
                  <a:pt x="0" y="0"/>
                </a:moveTo>
                <a:lnTo>
                  <a:pt x="2980386" y="0"/>
                </a:lnTo>
                <a:lnTo>
                  <a:pt x="2980386" y="2615288"/>
                </a:lnTo>
                <a:lnTo>
                  <a:pt x="0" y="261528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6" name="TextBox 6"/>
          <p:cNvSpPr txBox="1"/>
          <p:nvPr/>
        </p:nvSpPr>
        <p:spPr>
          <a:xfrm>
            <a:off x="3286899" y="1367040"/>
            <a:ext cx="11714202" cy="2277753"/>
          </a:xfrm>
          <a:prstGeom prst="rect">
            <a:avLst/>
          </a:prstGeom>
        </p:spPr>
        <p:txBody>
          <a:bodyPr lIns="0" tIns="0" rIns="0" bIns="0" rtlCol="0" anchor="t">
            <a:spAutoFit/>
          </a:bodyPr>
          <a:lstStyle/>
          <a:p>
            <a:pPr algn="ctr">
              <a:lnSpc>
                <a:spcPts val="17779"/>
              </a:lnSpc>
              <a:spcBef>
                <a:spcPct val="0"/>
              </a:spcBef>
            </a:pPr>
            <a:r>
              <a:rPr lang="en-US" sz="12699">
                <a:solidFill>
                  <a:srgbClr val="E41B13"/>
                </a:solidFill>
                <a:latin typeface="Omnes Bold"/>
                <a:ea typeface="Omnes Bold"/>
                <a:cs typeface="Omnes Bold"/>
                <a:sym typeface="Omnes Bold"/>
              </a:rPr>
              <a:t>How much is it?</a:t>
            </a:r>
          </a:p>
        </p:txBody>
      </p:sp>
      <p:sp>
        <p:nvSpPr>
          <p:cNvPr id="7" name="TextBox 7"/>
          <p:cNvSpPr txBox="1"/>
          <p:nvPr/>
        </p:nvSpPr>
        <p:spPr>
          <a:xfrm>
            <a:off x="4812129" y="3987693"/>
            <a:ext cx="10188972" cy="4777741"/>
          </a:xfrm>
          <a:prstGeom prst="rect">
            <a:avLst/>
          </a:prstGeom>
        </p:spPr>
        <p:txBody>
          <a:bodyPr lIns="0" tIns="0" rIns="0" bIns="0" rtlCol="0" anchor="t">
            <a:spAutoFit/>
          </a:bodyPr>
          <a:lstStyle/>
          <a:p>
            <a:pPr algn="l">
              <a:lnSpc>
                <a:spcPts val="7559"/>
              </a:lnSpc>
            </a:pPr>
            <a:r>
              <a:rPr lang="en-US" sz="5399">
                <a:solidFill>
                  <a:srgbClr val="000000"/>
                </a:solidFill>
                <a:latin typeface="Omnes Semibold"/>
                <a:ea typeface="Omnes Semibold"/>
                <a:cs typeface="Omnes Semibold"/>
                <a:sym typeface="Omnes Semibold"/>
              </a:rPr>
              <a:t>1.</a:t>
            </a:r>
          </a:p>
          <a:p>
            <a:pPr algn="l">
              <a:lnSpc>
                <a:spcPts val="7559"/>
              </a:lnSpc>
            </a:pPr>
            <a:endParaRPr lang="en-US" sz="5399">
              <a:solidFill>
                <a:srgbClr val="000000"/>
              </a:solidFill>
              <a:latin typeface="Omnes Semibold"/>
              <a:ea typeface="Omnes Semibold"/>
              <a:cs typeface="Omnes Semibold"/>
              <a:sym typeface="Omnes Semibold"/>
            </a:endParaRPr>
          </a:p>
          <a:p>
            <a:pPr algn="l">
              <a:lnSpc>
                <a:spcPts val="7559"/>
              </a:lnSpc>
            </a:pPr>
            <a:r>
              <a:rPr lang="en-US" sz="5399">
                <a:solidFill>
                  <a:srgbClr val="000000"/>
                </a:solidFill>
                <a:latin typeface="Omnes Semibold"/>
                <a:ea typeface="Omnes Semibold"/>
                <a:cs typeface="Omnes Semibold"/>
                <a:sym typeface="Omnes Semibold"/>
              </a:rPr>
              <a:t>2.</a:t>
            </a:r>
          </a:p>
          <a:p>
            <a:pPr algn="l">
              <a:lnSpc>
                <a:spcPts val="7559"/>
              </a:lnSpc>
            </a:pPr>
            <a:endParaRPr lang="en-US" sz="5399">
              <a:solidFill>
                <a:srgbClr val="000000"/>
              </a:solidFill>
              <a:latin typeface="Omnes Semibold"/>
              <a:ea typeface="Omnes Semibold"/>
              <a:cs typeface="Omnes Semibold"/>
              <a:sym typeface="Omnes Semibold"/>
            </a:endParaRPr>
          </a:p>
          <a:p>
            <a:pPr algn="l">
              <a:lnSpc>
                <a:spcPts val="7559"/>
              </a:lnSpc>
            </a:pPr>
            <a:r>
              <a:rPr lang="en-US" sz="5399">
                <a:solidFill>
                  <a:srgbClr val="000000"/>
                </a:solidFill>
                <a:latin typeface="Omnes Semibold"/>
                <a:ea typeface="Omnes Semibold"/>
                <a:cs typeface="Omnes Semibold"/>
                <a:sym typeface="Omnes Semibold"/>
              </a:rPr>
              <a:t>3.</a:t>
            </a:r>
          </a:p>
        </p:txBody>
      </p:sp>
      <p:sp>
        <p:nvSpPr>
          <p:cNvPr id="8" name="Freeform 8"/>
          <p:cNvSpPr/>
          <p:nvPr/>
        </p:nvSpPr>
        <p:spPr>
          <a:xfrm>
            <a:off x="5862551" y="3488586"/>
            <a:ext cx="2163141" cy="2149622"/>
          </a:xfrm>
          <a:custGeom>
            <a:avLst/>
            <a:gdLst/>
            <a:ahLst/>
            <a:cxnLst/>
            <a:rect l="l" t="t" r="r" b="b"/>
            <a:pathLst>
              <a:path w="2163141" h="2149622">
                <a:moveTo>
                  <a:pt x="0" y="0"/>
                </a:moveTo>
                <a:lnTo>
                  <a:pt x="2163141" y="0"/>
                </a:lnTo>
                <a:lnTo>
                  <a:pt x="2163141" y="2149622"/>
                </a:lnTo>
                <a:lnTo>
                  <a:pt x="0" y="2149622"/>
                </a:lnTo>
                <a:lnTo>
                  <a:pt x="0" y="0"/>
                </a:lnTo>
                <a:close/>
              </a:path>
            </a:pathLst>
          </a:custGeom>
          <a:blipFill>
            <a:blip r:embed="rId8"/>
            <a:stretch>
              <a:fillRect/>
            </a:stretch>
          </a:blipFill>
        </p:spPr>
        <p:txBody>
          <a:bodyPr/>
          <a:lstStyle/>
          <a:p>
            <a:endParaRPr lang="en-GB"/>
          </a:p>
        </p:txBody>
      </p:sp>
      <p:sp>
        <p:nvSpPr>
          <p:cNvPr id="9" name="Freeform 9"/>
          <p:cNvSpPr/>
          <p:nvPr/>
        </p:nvSpPr>
        <p:spPr>
          <a:xfrm>
            <a:off x="9044867" y="3488586"/>
            <a:ext cx="1981018" cy="1966160"/>
          </a:xfrm>
          <a:custGeom>
            <a:avLst/>
            <a:gdLst/>
            <a:ahLst/>
            <a:cxnLst/>
            <a:rect l="l" t="t" r="r" b="b"/>
            <a:pathLst>
              <a:path w="1981018" h="1966160">
                <a:moveTo>
                  <a:pt x="0" y="0"/>
                </a:moveTo>
                <a:lnTo>
                  <a:pt x="1981018" y="0"/>
                </a:lnTo>
                <a:lnTo>
                  <a:pt x="1981018" y="1966160"/>
                </a:lnTo>
                <a:lnTo>
                  <a:pt x="0" y="1966160"/>
                </a:lnTo>
                <a:lnTo>
                  <a:pt x="0" y="0"/>
                </a:lnTo>
                <a:close/>
              </a:path>
            </a:pathLst>
          </a:custGeom>
          <a:blipFill>
            <a:blip r:embed="rId9"/>
            <a:stretch>
              <a:fillRect/>
            </a:stretch>
          </a:blipFill>
        </p:spPr>
        <p:txBody>
          <a:bodyPr/>
          <a:lstStyle/>
          <a:p>
            <a:endParaRPr lang="en-GB"/>
          </a:p>
        </p:txBody>
      </p:sp>
      <p:sp>
        <p:nvSpPr>
          <p:cNvPr id="10" name="Freeform 10"/>
          <p:cNvSpPr/>
          <p:nvPr/>
        </p:nvSpPr>
        <p:spPr>
          <a:xfrm>
            <a:off x="5862551" y="5776983"/>
            <a:ext cx="2163141" cy="2149622"/>
          </a:xfrm>
          <a:custGeom>
            <a:avLst/>
            <a:gdLst/>
            <a:ahLst/>
            <a:cxnLst/>
            <a:rect l="l" t="t" r="r" b="b"/>
            <a:pathLst>
              <a:path w="2163141" h="2149622">
                <a:moveTo>
                  <a:pt x="0" y="0"/>
                </a:moveTo>
                <a:lnTo>
                  <a:pt x="2163141" y="0"/>
                </a:lnTo>
                <a:lnTo>
                  <a:pt x="2163141" y="2149622"/>
                </a:lnTo>
                <a:lnTo>
                  <a:pt x="0" y="2149622"/>
                </a:lnTo>
                <a:lnTo>
                  <a:pt x="0" y="0"/>
                </a:lnTo>
                <a:close/>
              </a:path>
            </a:pathLst>
          </a:custGeom>
          <a:blipFill>
            <a:blip r:embed="rId8"/>
            <a:stretch>
              <a:fillRect/>
            </a:stretch>
          </a:blipFill>
        </p:spPr>
        <p:txBody>
          <a:bodyPr/>
          <a:lstStyle/>
          <a:p>
            <a:endParaRPr lang="en-GB"/>
          </a:p>
        </p:txBody>
      </p:sp>
      <p:sp>
        <p:nvSpPr>
          <p:cNvPr id="11" name="Freeform 11"/>
          <p:cNvSpPr/>
          <p:nvPr/>
        </p:nvSpPr>
        <p:spPr>
          <a:xfrm>
            <a:off x="9096009" y="5776983"/>
            <a:ext cx="2163141" cy="2149622"/>
          </a:xfrm>
          <a:custGeom>
            <a:avLst/>
            <a:gdLst/>
            <a:ahLst/>
            <a:cxnLst/>
            <a:rect l="l" t="t" r="r" b="b"/>
            <a:pathLst>
              <a:path w="2163141" h="2149622">
                <a:moveTo>
                  <a:pt x="0" y="0"/>
                </a:moveTo>
                <a:lnTo>
                  <a:pt x="2163142" y="0"/>
                </a:lnTo>
                <a:lnTo>
                  <a:pt x="2163142" y="2149622"/>
                </a:lnTo>
                <a:lnTo>
                  <a:pt x="0" y="2149622"/>
                </a:lnTo>
                <a:lnTo>
                  <a:pt x="0" y="0"/>
                </a:lnTo>
                <a:close/>
              </a:path>
            </a:pathLst>
          </a:custGeom>
          <a:blipFill>
            <a:blip r:embed="rId8"/>
            <a:stretch>
              <a:fillRect/>
            </a:stretch>
          </a:blipFill>
        </p:spPr>
        <p:txBody>
          <a:bodyPr/>
          <a:lstStyle/>
          <a:p>
            <a:endParaRPr lang="en-GB"/>
          </a:p>
        </p:txBody>
      </p:sp>
      <p:sp>
        <p:nvSpPr>
          <p:cNvPr id="12" name="Freeform 12"/>
          <p:cNvSpPr/>
          <p:nvPr/>
        </p:nvSpPr>
        <p:spPr>
          <a:xfrm>
            <a:off x="9251288" y="8536572"/>
            <a:ext cx="1332487" cy="1329155"/>
          </a:xfrm>
          <a:custGeom>
            <a:avLst/>
            <a:gdLst/>
            <a:ahLst/>
            <a:cxnLst/>
            <a:rect l="l" t="t" r="r" b="b"/>
            <a:pathLst>
              <a:path w="1332487" h="1329155">
                <a:moveTo>
                  <a:pt x="0" y="0"/>
                </a:moveTo>
                <a:lnTo>
                  <a:pt x="1332487" y="0"/>
                </a:lnTo>
                <a:lnTo>
                  <a:pt x="1332487" y="1329156"/>
                </a:lnTo>
                <a:lnTo>
                  <a:pt x="0" y="1329156"/>
                </a:lnTo>
                <a:lnTo>
                  <a:pt x="0" y="0"/>
                </a:lnTo>
                <a:close/>
              </a:path>
            </a:pathLst>
          </a:custGeom>
          <a:blipFill>
            <a:blip r:embed="rId10"/>
            <a:stretch>
              <a:fillRect/>
            </a:stretch>
          </a:blipFill>
        </p:spPr>
        <p:txBody>
          <a:bodyPr/>
          <a:lstStyle/>
          <a:p>
            <a:endParaRPr lang="en-GB"/>
          </a:p>
        </p:txBody>
      </p:sp>
      <p:sp>
        <p:nvSpPr>
          <p:cNvPr id="13" name="TextBox 13"/>
          <p:cNvSpPr txBox="1"/>
          <p:nvPr/>
        </p:nvSpPr>
        <p:spPr>
          <a:xfrm>
            <a:off x="3286899" y="4809243"/>
            <a:ext cx="1242536" cy="967741"/>
          </a:xfrm>
          <a:prstGeom prst="rect">
            <a:avLst/>
          </a:prstGeom>
        </p:spPr>
        <p:txBody>
          <a:bodyPr lIns="0" tIns="0" rIns="0" bIns="0" rtlCol="0" anchor="t">
            <a:spAutoFit/>
          </a:bodyPr>
          <a:lstStyle/>
          <a:p>
            <a:pPr algn="ctr">
              <a:lnSpc>
                <a:spcPts val="7559"/>
              </a:lnSpc>
              <a:spcBef>
                <a:spcPct val="0"/>
              </a:spcBef>
            </a:pPr>
            <a:r>
              <a:rPr lang="en-US" sz="5399">
                <a:solidFill>
                  <a:srgbClr val="000000"/>
                </a:solidFill>
                <a:latin typeface="Omnes Semibold"/>
                <a:ea typeface="Omnes Semibold"/>
                <a:cs typeface="Omnes Semibold"/>
                <a:sym typeface="Omnes Semibold"/>
              </a:rPr>
              <a:t>30p</a:t>
            </a:r>
          </a:p>
        </p:txBody>
      </p:sp>
      <p:sp>
        <p:nvSpPr>
          <p:cNvPr id="14" name="Freeform 14"/>
          <p:cNvSpPr/>
          <p:nvPr/>
        </p:nvSpPr>
        <p:spPr>
          <a:xfrm>
            <a:off x="5862551" y="8069480"/>
            <a:ext cx="1981018" cy="1966160"/>
          </a:xfrm>
          <a:custGeom>
            <a:avLst/>
            <a:gdLst/>
            <a:ahLst/>
            <a:cxnLst/>
            <a:rect l="l" t="t" r="r" b="b"/>
            <a:pathLst>
              <a:path w="1981018" h="1966160">
                <a:moveTo>
                  <a:pt x="0" y="0"/>
                </a:moveTo>
                <a:lnTo>
                  <a:pt x="1981018" y="0"/>
                </a:lnTo>
                <a:lnTo>
                  <a:pt x="1981018" y="1966160"/>
                </a:lnTo>
                <a:lnTo>
                  <a:pt x="0" y="1966160"/>
                </a:lnTo>
                <a:lnTo>
                  <a:pt x="0" y="0"/>
                </a:lnTo>
                <a:close/>
              </a:path>
            </a:pathLst>
          </a:custGeom>
          <a:blipFill>
            <a:blip r:embed="rId9"/>
            <a:stretch>
              <a:fillRect/>
            </a:stretch>
          </a:blipFill>
        </p:spPr>
        <p:txBody>
          <a:bodyPr/>
          <a:lstStyle/>
          <a:p>
            <a:endParaRPr lang="en-GB"/>
          </a:p>
        </p:txBody>
      </p:sp>
      <p:sp>
        <p:nvSpPr>
          <p:cNvPr id="15" name="TextBox 15"/>
          <p:cNvSpPr txBox="1"/>
          <p:nvPr/>
        </p:nvSpPr>
        <p:spPr>
          <a:xfrm>
            <a:off x="11668297" y="3695071"/>
            <a:ext cx="4901321" cy="1173479"/>
          </a:xfrm>
          <a:prstGeom prst="rect">
            <a:avLst/>
          </a:prstGeom>
        </p:spPr>
        <p:txBody>
          <a:bodyPr lIns="0" tIns="0" rIns="0" bIns="0" rtlCol="0" anchor="t">
            <a:spAutoFit/>
          </a:bodyPr>
          <a:lstStyle/>
          <a:p>
            <a:pPr algn="ctr">
              <a:lnSpc>
                <a:spcPts val="4620"/>
              </a:lnSpc>
              <a:spcBef>
                <a:spcPct val="0"/>
              </a:spcBef>
            </a:pPr>
            <a:r>
              <a:rPr lang="en-US" sz="3300">
                <a:solidFill>
                  <a:srgbClr val="E41B13"/>
                </a:solidFill>
                <a:latin typeface="Omnes Semibold"/>
                <a:ea typeface="Omnes Semibold"/>
                <a:cs typeface="Omnes Semibold"/>
                <a:sym typeface="Omnes Semibold"/>
              </a:rPr>
              <a:t>Stand with hands on your head</a:t>
            </a:r>
          </a:p>
        </p:txBody>
      </p:sp>
      <p:sp>
        <p:nvSpPr>
          <p:cNvPr id="16" name="TextBox 16"/>
          <p:cNvSpPr txBox="1"/>
          <p:nvPr/>
        </p:nvSpPr>
        <p:spPr>
          <a:xfrm>
            <a:off x="11668297" y="5977991"/>
            <a:ext cx="4901321" cy="592454"/>
          </a:xfrm>
          <a:prstGeom prst="rect">
            <a:avLst/>
          </a:prstGeom>
        </p:spPr>
        <p:txBody>
          <a:bodyPr lIns="0" tIns="0" rIns="0" bIns="0" rtlCol="0" anchor="t">
            <a:spAutoFit/>
          </a:bodyPr>
          <a:lstStyle/>
          <a:p>
            <a:pPr algn="ctr">
              <a:lnSpc>
                <a:spcPts val="4620"/>
              </a:lnSpc>
              <a:spcBef>
                <a:spcPct val="0"/>
              </a:spcBef>
            </a:pPr>
            <a:r>
              <a:rPr lang="en-US" sz="3300">
                <a:solidFill>
                  <a:srgbClr val="E41B13"/>
                </a:solidFill>
                <a:latin typeface="Omnes Semibold"/>
                <a:ea typeface="Omnes Semibold"/>
                <a:cs typeface="Omnes Semibold"/>
                <a:sym typeface="Omnes Semibold"/>
              </a:rPr>
              <a:t>Stand with arms folded</a:t>
            </a:r>
          </a:p>
        </p:txBody>
      </p:sp>
      <p:sp>
        <p:nvSpPr>
          <p:cNvPr id="17" name="TextBox 17"/>
          <p:cNvSpPr txBox="1"/>
          <p:nvPr/>
        </p:nvSpPr>
        <p:spPr>
          <a:xfrm>
            <a:off x="11668297" y="8586388"/>
            <a:ext cx="4901321" cy="1173479"/>
          </a:xfrm>
          <a:prstGeom prst="rect">
            <a:avLst/>
          </a:prstGeom>
        </p:spPr>
        <p:txBody>
          <a:bodyPr lIns="0" tIns="0" rIns="0" bIns="0" rtlCol="0" anchor="t">
            <a:spAutoFit/>
          </a:bodyPr>
          <a:lstStyle/>
          <a:p>
            <a:pPr algn="ctr">
              <a:lnSpc>
                <a:spcPts val="4620"/>
              </a:lnSpc>
              <a:spcBef>
                <a:spcPct val="0"/>
              </a:spcBef>
            </a:pPr>
            <a:r>
              <a:rPr lang="en-US" sz="3300">
                <a:solidFill>
                  <a:srgbClr val="E41B13"/>
                </a:solidFill>
                <a:latin typeface="Omnes Semibold"/>
                <a:ea typeface="Omnes Semibold"/>
                <a:cs typeface="Omnes Semibold"/>
                <a:sym typeface="Omnes Semibold"/>
              </a:rPr>
              <a:t>Stand with hands on shoulders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2"/>
            <a:stretch>
              <a:fillRect/>
            </a:stretch>
          </a:blipFill>
        </p:spPr>
        <p:txBody>
          <a:bodyPr/>
          <a:lstStyle/>
          <a:p>
            <a:endParaRPr lang="en-GB"/>
          </a:p>
        </p:txBody>
      </p:sp>
      <p:sp>
        <p:nvSpPr>
          <p:cNvPr id="3" name="Freeform 3"/>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3"/>
            <a:stretch>
              <a:fillRect/>
            </a:stretch>
          </a:blipFill>
        </p:spPr>
        <p:txBody>
          <a:bodyPr/>
          <a:lstStyle/>
          <a:p>
            <a:endParaRPr lang="en-GB"/>
          </a:p>
        </p:txBody>
      </p:sp>
      <p:sp>
        <p:nvSpPr>
          <p:cNvPr id="4" name="Freeform 4"/>
          <p:cNvSpPr/>
          <p:nvPr/>
        </p:nvSpPr>
        <p:spPr>
          <a:xfrm>
            <a:off x="342043" y="3904799"/>
            <a:ext cx="1373314" cy="4114800"/>
          </a:xfrm>
          <a:custGeom>
            <a:avLst/>
            <a:gdLst/>
            <a:ahLst/>
            <a:cxnLst/>
            <a:rect l="l" t="t" r="r" b="b"/>
            <a:pathLst>
              <a:path w="1373314" h="4114800">
                <a:moveTo>
                  <a:pt x="0" y="0"/>
                </a:moveTo>
                <a:lnTo>
                  <a:pt x="1373314" y="0"/>
                </a:lnTo>
                <a:lnTo>
                  <a:pt x="137331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Freeform 5"/>
          <p:cNvSpPr/>
          <p:nvPr/>
        </p:nvSpPr>
        <p:spPr>
          <a:xfrm rot="-3080503">
            <a:off x="1822957" y="4330564"/>
            <a:ext cx="2980386" cy="2615289"/>
          </a:xfrm>
          <a:custGeom>
            <a:avLst/>
            <a:gdLst/>
            <a:ahLst/>
            <a:cxnLst/>
            <a:rect l="l" t="t" r="r" b="b"/>
            <a:pathLst>
              <a:path w="2980386" h="2615289">
                <a:moveTo>
                  <a:pt x="0" y="0"/>
                </a:moveTo>
                <a:lnTo>
                  <a:pt x="2980386" y="0"/>
                </a:lnTo>
                <a:lnTo>
                  <a:pt x="2980386" y="2615288"/>
                </a:lnTo>
                <a:lnTo>
                  <a:pt x="0" y="261528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6" name="TextBox 6"/>
          <p:cNvSpPr txBox="1"/>
          <p:nvPr/>
        </p:nvSpPr>
        <p:spPr>
          <a:xfrm>
            <a:off x="2133719" y="1367040"/>
            <a:ext cx="14020562" cy="2277753"/>
          </a:xfrm>
          <a:prstGeom prst="rect">
            <a:avLst/>
          </a:prstGeom>
        </p:spPr>
        <p:txBody>
          <a:bodyPr lIns="0" tIns="0" rIns="0" bIns="0" rtlCol="0" anchor="t">
            <a:spAutoFit/>
          </a:bodyPr>
          <a:lstStyle/>
          <a:p>
            <a:pPr algn="ctr">
              <a:lnSpc>
                <a:spcPts val="17779"/>
              </a:lnSpc>
              <a:spcBef>
                <a:spcPct val="0"/>
              </a:spcBef>
            </a:pPr>
            <a:r>
              <a:rPr lang="en-US" sz="12699">
                <a:solidFill>
                  <a:srgbClr val="E41B13"/>
                </a:solidFill>
                <a:latin typeface="Omnes Bold"/>
                <a:ea typeface="Omnes Bold"/>
                <a:cs typeface="Omnes Bold"/>
                <a:sym typeface="Omnes Bold"/>
              </a:rPr>
              <a:t>Correct Answer is:</a:t>
            </a:r>
          </a:p>
        </p:txBody>
      </p:sp>
      <p:sp>
        <p:nvSpPr>
          <p:cNvPr id="7" name="TextBox 7"/>
          <p:cNvSpPr txBox="1"/>
          <p:nvPr/>
        </p:nvSpPr>
        <p:spPr>
          <a:xfrm>
            <a:off x="4974679" y="4823663"/>
            <a:ext cx="10188972" cy="4777741"/>
          </a:xfrm>
          <a:prstGeom prst="rect">
            <a:avLst/>
          </a:prstGeom>
        </p:spPr>
        <p:txBody>
          <a:bodyPr lIns="0" tIns="0" rIns="0" bIns="0" rtlCol="0" anchor="t">
            <a:spAutoFit/>
          </a:bodyPr>
          <a:lstStyle/>
          <a:p>
            <a:pPr algn="l">
              <a:lnSpc>
                <a:spcPts val="7559"/>
              </a:lnSpc>
            </a:pPr>
            <a:r>
              <a:rPr lang="en-US" sz="5399">
                <a:solidFill>
                  <a:srgbClr val="000000"/>
                </a:solidFill>
                <a:latin typeface="Omnes Semibold"/>
                <a:ea typeface="Omnes Semibold"/>
                <a:cs typeface="Omnes Semibold"/>
                <a:sym typeface="Omnes Semibold"/>
              </a:rPr>
              <a:t>1.</a:t>
            </a:r>
          </a:p>
          <a:p>
            <a:pPr algn="l">
              <a:lnSpc>
                <a:spcPts val="7559"/>
              </a:lnSpc>
            </a:pPr>
            <a:endParaRPr lang="en-US" sz="5399">
              <a:solidFill>
                <a:srgbClr val="000000"/>
              </a:solidFill>
              <a:latin typeface="Omnes Semibold"/>
              <a:ea typeface="Omnes Semibold"/>
              <a:cs typeface="Omnes Semibold"/>
              <a:sym typeface="Omnes Semibold"/>
            </a:endParaRPr>
          </a:p>
          <a:p>
            <a:pPr algn="l">
              <a:lnSpc>
                <a:spcPts val="7559"/>
              </a:lnSpc>
            </a:pPr>
            <a:endParaRPr lang="en-US" sz="5399">
              <a:solidFill>
                <a:srgbClr val="000000"/>
              </a:solidFill>
              <a:latin typeface="Omnes Semibold"/>
              <a:ea typeface="Omnes Semibold"/>
              <a:cs typeface="Omnes Semibold"/>
              <a:sym typeface="Omnes Semibold"/>
            </a:endParaRPr>
          </a:p>
          <a:p>
            <a:pPr algn="l">
              <a:lnSpc>
                <a:spcPts val="7559"/>
              </a:lnSpc>
            </a:pPr>
            <a:endParaRPr lang="en-US" sz="5399">
              <a:solidFill>
                <a:srgbClr val="000000"/>
              </a:solidFill>
              <a:latin typeface="Omnes Semibold"/>
              <a:ea typeface="Omnes Semibold"/>
              <a:cs typeface="Omnes Semibold"/>
              <a:sym typeface="Omnes Semibold"/>
            </a:endParaRPr>
          </a:p>
          <a:p>
            <a:pPr algn="l">
              <a:lnSpc>
                <a:spcPts val="7559"/>
              </a:lnSpc>
            </a:pPr>
            <a:endParaRPr lang="en-US" sz="5399">
              <a:solidFill>
                <a:srgbClr val="000000"/>
              </a:solidFill>
              <a:latin typeface="Omnes Semibold"/>
              <a:ea typeface="Omnes Semibold"/>
              <a:cs typeface="Omnes Semibold"/>
              <a:sym typeface="Omnes Semibold"/>
            </a:endParaRPr>
          </a:p>
        </p:txBody>
      </p:sp>
      <p:sp>
        <p:nvSpPr>
          <p:cNvPr id="8" name="Freeform 8"/>
          <p:cNvSpPr/>
          <p:nvPr/>
        </p:nvSpPr>
        <p:spPr>
          <a:xfrm>
            <a:off x="6025101" y="4324556"/>
            <a:ext cx="2163141" cy="2149622"/>
          </a:xfrm>
          <a:custGeom>
            <a:avLst/>
            <a:gdLst/>
            <a:ahLst/>
            <a:cxnLst/>
            <a:rect l="l" t="t" r="r" b="b"/>
            <a:pathLst>
              <a:path w="2163141" h="2149622">
                <a:moveTo>
                  <a:pt x="0" y="0"/>
                </a:moveTo>
                <a:lnTo>
                  <a:pt x="2163141" y="0"/>
                </a:lnTo>
                <a:lnTo>
                  <a:pt x="2163141" y="2149622"/>
                </a:lnTo>
                <a:lnTo>
                  <a:pt x="0" y="2149622"/>
                </a:lnTo>
                <a:lnTo>
                  <a:pt x="0" y="0"/>
                </a:lnTo>
                <a:close/>
              </a:path>
            </a:pathLst>
          </a:custGeom>
          <a:blipFill>
            <a:blip r:embed="rId8"/>
            <a:stretch>
              <a:fillRect/>
            </a:stretch>
          </a:blipFill>
        </p:spPr>
        <p:txBody>
          <a:bodyPr/>
          <a:lstStyle/>
          <a:p>
            <a:endParaRPr lang="en-GB"/>
          </a:p>
        </p:txBody>
      </p:sp>
      <p:sp>
        <p:nvSpPr>
          <p:cNvPr id="9" name="Freeform 9"/>
          <p:cNvSpPr/>
          <p:nvPr/>
        </p:nvSpPr>
        <p:spPr>
          <a:xfrm>
            <a:off x="9207417" y="4324556"/>
            <a:ext cx="1981018" cy="1966160"/>
          </a:xfrm>
          <a:custGeom>
            <a:avLst/>
            <a:gdLst/>
            <a:ahLst/>
            <a:cxnLst/>
            <a:rect l="l" t="t" r="r" b="b"/>
            <a:pathLst>
              <a:path w="1981018" h="1966160">
                <a:moveTo>
                  <a:pt x="0" y="0"/>
                </a:moveTo>
                <a:lnTo>
                  <a:pt x="1981018" y="0"/>
                </a:lnTo>
                <a:lnTo>
                  <a:pt x="1981018" y="1966160"/>
                </a:lnTo>
                <a:lnTo>
                  <a:pt x="0" y="1966160"/>
                </a:lnTo>
                <a:lnTo>
                  <a:pt x="0" y="0"/>
                </a:lnTo>
                <a:close/>
              </a:path>
            </a:pathLst>
          </a:custGeom>
          <a:blipFill>
            <a:blip r:embed="rId9"/>
            <a:stretch>
              <a:fillRect/>
            </a:stretch>
          </a:blipFill>
        </p:spPr>
        <p:txBody>
          <a:bodyPr/>
          <a:lstStyle/>
          <a:p>
            <a:endParaRPr lang="en-GB"/>
          </a:p>
        </p:txBody>
      </p:sp>
      <p:sp>
        <p:nvSpPr>
          <p:cNvPr id="10" name="TextBox 10"/>
          <p:cNvSpPr txBox="1"/>
          <p:nvPr/>
        </p:nvSpPr>
        <p:spPr>
          <a:xfrm>
            <a:off x="3286899" y="4809243"/>
            <a:ext cx="1242536" cy="967741"/>
          </a:xfrm>
          <a:prstGeom prst="rect">
            <a:avLst/>
          </a:prstGeom>
        </p:spPr>
        <p:txBody>
          <a:bodyPr lIns="0" tIns="0" rIns="0" bIns="0" rtlCol="0" anchor="t">
            <a:spAutoFit/>
          </a:bodyPr>
          <a:lstStyle/>
          <a:p>
            <a:pPr algn="ctr">
              <a:lnSpc>
                <a:spcPts val="7559"/>
              </a:lnSpc>
              <a:spcBef>
                <a:spcPct val="0"/>
              </a:spcBef>
            </a:pPr>
            <a:r>
              <a:rPr lang="en-US" sz="5399">
                <a:solidFill>
                  <a:srgbClr val="000000"/>
                </a:solidFill>
                <a:latin typeface="Omnes Semibold"/>
                <a:ea typeface="Omnes Semibold"/>
                <a:cs typeface="Omnes Semibold"/>
                <a:sym typeface="Omnes Semibold"/>
              </a:rPr>
              <a:t>30p</a:t>
            </a:r>
          </a:p>
        </p:txBody>
      </p:sp>
      <p:sp>
        <p:nvSpPr>
          <p:cNvPr id="11" name="TextBox 11"/>
          <p:cNvSpPr txBox="1"/>
          <p:nvPr/>
        </p:nvSpPr>
        <p:spPr>
          <a:xfrm>
            <a:off x="11830846" y="4531041"/>
            <a:ext cx="4901321" cy="1173479"/>
          </a:xfrm>
          <a:prstGeom prst="rect">
            <a:avLst/>
          </a:prstGeom>
        </p:spPr>
        <p:txBody>
          <a:bodyPr lIns="0" tIns="0" rIns="0" bIns="0" rtlCol="0" anchor="t">
            <a:spAutoFit/>
          </a:bodyPr>
          <a:lstStyle/>
          <a:p>
            <a:pPr algn="ctr">
              <a:lnSpc>
                <a:spcPts val="4620"/>
              </a:lnSpc>
              <a:spcBef>
                <a:spcPct val="0"/>
              </a:spcBef>
            </a:pPr>
            <a:r>
              <a:rPr lang="en-US" sz="3300">
                <a:solidFill>
                  <a:srgbClr val="E41B13"/>
                </a:solidFill>
                <a:latin typeface="Omnes Semibold"/>
                <a:ea typeface="Omnes Semibold"/>
                <a:cs typeface="Omnes Semibold"/>
                <a:sym typeface="Omnes Semibold"/>
              </a:rPr>
              <a:t>Stand with hands on your head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2"/>
            <a:stretch>
              <a:fillRect/>
            </a:stretch>
          </a:blipFill>
        </p:spPr>
        <p:txBody>
          <a:bodyPr/>
          <a:lstStyle/>
          <a:p>
            <a:endParaRPr lang="en-GB"/>
          </a:p>
        </p:txBody>
      </p:sp>
      <p:sp>
        <p:nvSpPr>
          <p:cNvPr id="3" name="Freeform 3"/>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3"/>
            <a:stretch>
              <a:fillRect/>
            </a:stretch>
          </a:blipFill>
        </p:spPr>
        <p:txBody>
          <a:bodyPr/>
          <a:lstStyle/>
          <a:p>
            <a:endParaRPr lang="en-GB"/>
          </a:p>
        </p:txBody>
      </p:sp>
      <p:sp>
        <p:nvSpPr>
          <p:cNvPr id="4" name="Freeform 4"/>
          <p:cNvSpPr/>
          <p:nvPr/>
        </p:nvSpPr>
        <p:spPr>
          <a:xfrm rot="6109879">
            <a:off x="697515" y="6075952"/>
            <a:ext cx="3123771" cy="2741109"/>
          </a:xfrm>
          <a:custGeom>
            <a:avLst/>
            <a:gdLst/>
            <a:ahLst/>
            <a:cxnLst/>
            <a:rect l="l" t="t" r="r" b="b"/>
            <a:pathLst>
              <a:path w="3123771" h="2741109">
                <a:moveTo>
                  <a:pt x="0" y="0"/>
                </a:moveTo>
                <a:lnTo>
                  <a:pt x="3123771" y="0"/>
                </a:lnTo>
                <a:lnTo>
                  <a:pt x="3123771" y="2741109"/>
                </a:lnTo>
                <a:lnTo>
                  <a:pt x="0" y="27411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TextBox 5"/>
          <p:cNvSpPr txBox="1"/>
          <p:nvPr/>
        </p:nvSpPr>
        <p:spPr>
          <a:xfrm>
            <a:off x="3286899" y="1367040"/>
            <a:ext cx="11714202" cy="2277753"/>
          </a:xfrm>
          <a:prstGeom prst="rect">
            <a:avLst/>
          </a:prstGeom>
        </p:spPr>
        <p:txBody>
          <a:bodyPr lIns="0" tIns="0" rIns="0" bIns="0" rtlCol="0" anchor="t">
            <a:spAutoFit/>
          </a:bodyPr>
          <a:lstStyle/>
          <a:p>
            <a:pPr algn="ctr">
              <a:lnSpc>
                <a:spcPts val="17779"/>
              </a:lnSpc>
              <a:spcBef>
                <a:spcPct val="0"/>
              </a:spcBef>
            </a:pPr>
            <a:r>
              <a:rPr lang="en-US" sz="12699">
                <a:solidFill>
                  <a:srgbClr val="E41B13"/>
                </a:solidFill>
                <a:latin typeface="Omnes Bold"/>
                <a:ea typeface="Omnes Bold"/>
                <a:cs typeface="Omnes Bold"/>
                <a:sym typeface="Omnes Bold"/>
              </a:rPr>
              <a:t>How much is it?</a:t>
            </a:r>
          </a:p>
        </p:txBody>
      </p:sp>
      <p:sp>
        <p:nvSpPr>
          <p:cNvPr id="6" name="TextBox 6"/>
          <p:cNvSpPr txBox="1"/>
          <p:nvPr/>
        </p:nvSpPr>
        <p:spPr>
          <a:xfrm>
            <a:off x="4812129" y="3987693"/>
            <a:ext cx="10188972" cy="4777741"/>
          </a:xfrm>
          <a:prstGeom prst="rect">
            <a:avLst/>
          </a:prstGeom>
        </p:spPr>
        <p:txBody>
          <a:bodyPr lIns="0" tIns="0" rIns="0" bIns="0" rtlCol="0" anchor="t">
            <a:spAutoFit/>
          </a:bodyPr>
          <a:lstStyle/>
          <a:p>
            <a:pPr algn="l">
              <a:lnSpc>
                <a:spcPts val="7559"/>
              </a:lnSpc>
            </a:pPr>
            <a:r>
              <a:rPr lang="en-US" sz="5399">
                <a:solidFill>
                  <a:srgbClr val="000000"/>
                </a:solidFill>
                <a:latin typeface="Omnes Semibold"/>
                <a:ea typeface="Omnes Semibold"/>
                <a:cs typeface="Omnes Semibold"/>
                <a:sym typeface="Omnes Semibold"/>
              </a:rPr>
              <a:t>1.</a:t>
            </a:r>
          </a:p>
          <a:p>
            <a:pPr algn="l">
              <a:lnSpc>
                <a:spcPts val="7559"/>
              </a:lnSpc>
            </a:pPr>
            <a:endParaRPr lang="en-US" sz="5399">
              <a:solidFill>
                <a:srgbClr val="000000"/>
              </a:solidFill>
              <a:latin typeface="Omnes Semibold"/>
              <a:ea typeface="Omnes Semibold"/>
              <a:cs typeface="Omnes Semibold"/>
              <a:sym typeface="Omnes Semibold"/>
            </a:endParaRPr>
          </a:p>
          <a:p>
            <a:pPr algn="l">
              <a:lnSpc>
                <a:spcPts val="7559"/>
              </a:lnSpc>
            </a:pPr>
            <a:r>
              <a:rPr lang="en-US" sz="5399">
                <a:solidFill>
                  <a:srgbClr val="000000"/>
                </a:solidFill>
                <a:latin typeface="Omnes Semibold"/>
                <a:ea typeface="Omnes Semibold"/>
                <a:cs typeface="Omnes Semibold"/>
                <a:sym typeface="Omnes Semibold"/>
              </a:rPr>
              <a:t>2.</a:t>
            </a:r>
          </a:p>
          <a:p>
            <a:pPr algn="l">
              <a:lnSpc>
                <a:spcPts val="7559"/>
              </a:lnSpc>
            </a:pPr>
            <a:endParaRPr lang="en-US" sz="5399">
              <a:solidFill>
                <a:srgbClr val="000000"/>
              </a:solidFill>
              <a:latin typeface="Omnes Semibold"/>
              <a:ea typeface="Omnes Semibold"/>
              <a:cs typeface="Omnes Semibold"/>
              <a:sym typeface="Omnes Semibold"/>
            </a:endParaRPr>
          </a:p>
          <a:p>
            <a:pPr algn="l">
              <a:lnSpc>
                <a:spcPts val="7559"/>
              </a:lnSpc>
            </a:pPr>
            <a:r>
              <a:rPr lang="en-US" sz="5399">
                <a:solidFill>
                  <a:srgbClr val="000000"/>
                </a:solidFill>
                <a:latin typeface="Omnes Semibold"/>
                <a:ea typeface="Omnes Semibold"/>
                <a:cs typeface="Omnes Semibold"/>
                <a:sym typeface="Omnes Semibold"/>
              </a:rPr>
              <a:t>3.</a:t>
            </a:r>
          </a:p>
        </p:txBody>
      </p:sp>
      <p:sp>
        <p:nvSpPr>
          <p:cNvPr id="7" name="Freeform 7"/>
          <p:cNvSpPr/>
          <p:nvPr/>
        </p:nvSpPr>
        <p:spPr>
          <a:xfrm>
            <a:off x="8260779" y="3508534"/>
            <a:ext cx="1981018" cy="1966160"/>
          </a:xfrm>
          <a:custGeom>
            <a:avLst/>
            <a:gdLst/>
            <a:ahLst/>
            <a:cxnLst/>
            <a:rect l="l" t="t" r="r" b="b"/>
            <a:pathLst>
              <a:path w="1981018" h="1966160">
                <a:moveTo>
                  <a:pt x="0" y="0"/>
                </a:moveTo>
                <a:lnTo>
                  <a:pt x="1981018" y="0"/>
                </a:lnTo>
                <a:lnTo>
                  <a:pt x="1981018" y="1966161"/>
                </a:lnTo>
                <a:lnTo>
                  <a:pt x="0" y="1966161"/>
                </a:lnTo>
                <a:lnTo>
                  <a:pt x="0" y="0"/>
                </a:lnTo>
                <a:close/>
              </a:path>
            </a:pathLst>
          </a:custGeom>
          <a:blipFill>
            <a:blip r:embed="rId6"/>
            <a:stretch>
              <a:fillRect/>
            </a:stretch>
          </a:blipFill>
        </p:spPr>
        <p:txBody>
          <a:bodyPr/>
          <a:lstStyle/>
          <a:p>
            <a:endParaRPr lang="en-GB"/>
          </a:p>
        </p:txBody>
      </p:sp>
      <p:sp>
        <p:nvSpPr>
          <p:cNvPr id="8" name="Freeform 8"/>
          <p:cNvSpPr/>
          <p:nvPr/>
        </p:nvSpPr>
        <p:spPr>
          <a:xfrm>
            <a:off x="10335810" y="8430711"/>
            <a:ext cx="1332487" cy="1329155"/>
          </a:xfrm>
          <a:custGeom>
            <a:avLst/>
            <a:gdLst/>
            <a:ahLst/>
            <a:cxnLst/>
            <a:rect l="l" t="t" r="r" b="b"/>
            <a:pathLst>
              <a:path w="1332487" h="1329155">
                <a:moveTo>
                  <a:pt x="0" y="0"/>
                </a:moveTo>
                <a:lnTo>
                  <a:pt x="1332487" y="0"/>
                </a:lnTo>
                <a:lnTo>
                  <a:pt x="1332487" y="1329156"/>
                </a:lnTo>
                <a:lnTo>
                  <a:pt x="0" y="1329156"/>
                </a:lnTo>
                <a:lnTo>
                  <a:pt x="0" y="0"/>
                </a:lnTo>
                <a:close/>
              </a:path>
            </a:pathLst>
          </a:custGeom>
          <a:blipFill>
            <a:blip r:embed="rId7"/>
            <a:stretch>
              <a:fillRect/>
            </a:stretch>
          </a:blipFill>
        </p:spPr>
        <p:txBody>
          <a:bodyPr/>
          <a:lstStyle/>
          <a:p>
            <a:endParaRPr lang="en-GB"/>
          </a:p>
        </p:txBody>
      </p:sp>
      <p:sp>
        <p:nvSpPr>
          <p:cNvPr id="9" name="Freeform 9"/>
          <p:cNvSpPr/>
          <p:nvPr/>
        </p:nvSpPr>
        <p:spPr>
          <a:xfrm>
            <a:off x="5862551" y="8069480"/>
            <a:ext cx="1981018" cy="1966160"/>
          </a:xfrm>
          <a:custGeom>
            <a:avLst/>
            <a:gdLst/>
            <a:ahLst/>
            <a:cxnLst/>
            <a:rect l="l" t="t" r="r" b="b"/>
            <a:pathLst>
              <a:path w="1981018" h="1966160">
                <a:moveTo>
                  <a:pt x="0" y="0"/>
                </a:moveTo>
                <a:lnTo>
                  <a:pt x="1981018" y="0"/>
                </a:lnTo>
                <a:lnTo>
                  <a:pt x="1981018" y="1966160"/>
                </a:lnTo>
                <a:lnTo>
                  <a:pt x="0" y="1966160"/>
                </a:lnTo>
                <a:lnTo>
                  <a:pt x="0" y="0"/>
                </a:lnTo>
                <a:close/>
              </a:path>
            </a:pathLst>
          </a:custGeom>
          <a:blipFill>
            <a:blip r:embed="rId6"/>
            <a:stretch>
              <a:fillRect/>
            </a:stretch>
          </a:blipFill>
        </p:spPr>
        <p:txBody>
          <a:bodyPr/>
          <a:lstStyle/>
          <a:p>
            <a:endParaRPr lang="en-GB"/>
          </a:p>
        </p:txBody>
      </p:sp>
      <p:sp>
        <p:nvSpPr>
          <p:cNvPr id="10" name="Freeform 10"/>
          <p:cNvSpPr/>
          <p:nvPr/>
        </p:nvSpPr>
        <p:spPr>
          <a:xfrm>
            <a:off x="0" y="3508534"/>
            <a:ext cx="4853330" cy="3269931"/>
          </a:xfrm>
          <a:custGeom>
            <a:avLst/>
            <a:gdLst/>
            <a:ahLst/>
            <a:cxnLst/>
            <a:rect l="l" t="t" r="r" b="b"/>
            <a:pathLst>
              <a:path w="4853330" h="3269931">
                <a:moveTo>
                  <a:pt x="0" y="0"/>
                </a:moveTo>
                <a:lnTo>
                  <a:pt x="4853330" y="0"/>
                </a:lnTo>
                <a:lnTo>
                  <a:pt x="4853330" y="3269932"/>
                </a:lnTo>
                <a:lnTo>
                  <a:pt x="0" y="3269932"/>
                </a:lnTo>
                <a:lnTo>
                  <a:pt x="0" y="0"/>
                </a:lnTo>
                <a:close/>
              </a:path>
            </a:pathLst>
          </a:custGeom>
          <a:blipFill>
            <a:blip r:embed="rId8"/>
            <a:stretch>
              <a:fillRect/>
            </a:stretch>
          </a:blipFill>
        </p:spPr>
        <p:txBody>
          <a:bodyPr/>
          <a:lstStyle/>
          <a:p>
            <a:endParaRPr lang="en-GB"/>
          </a:p>
        </p:txBody>
      </p:sp>
      <p:sp>
        <p:nvSpPr>
          <p:cNvPr id="11" name="Freeform 11"/>
          <p:cNvSpPr/>
          <p:nvPr/>
        </p:nvSpPr>
        <p:spPr>
          <a:xfrm>
            <a:off x="5700011" y="5795385"/>
            <a:ext cx="1981018" cy="1966160"/>
          </a:xfrm>
          <a:custGeom>
            <a:avLst/>
            <a:gdLst/>
            <a:ahLst/>
            <a:cxnLst/>
            <a:rect l="l" t="t" r="r" b="b"/>
            <a:pathLst>
              <a:path w="1981018" h="1966160">
                <a:moveTo>
                  <a:pt x="0" y="0"/>
                </a:moveTo>
                <a:lnTo>
                  <a:pt x="1981018" y="0"/>
                </a:lnTo>
                <a:lnTo>
                  <a:pt x="1981018" y="1966161"/>
                </a:lnTo>
                <a:lnTo>
                  <a:pt x="0" y="1966161"/>
                </a:lnTo>
                <a:lnTo>
                  <a:pt x="0" y="0"/>
                </a:lnTo>
                <a:close/>
              </a:path>
            </a:pathLst>
          </a:custGeom>
          <a:blipFill>
            <a:blip r:embed="rId6"/>
            <a:stretch>
              <a:fillRect/>
            </a:stretch>
          </a:blipFill>
        </p:spPr>
        <p:txBody>
          <a:bodyPr/>
          <a:lstStyle/>
          <a:p>
            <a:endParaRPr lang="en-GB"/>
          </a:p>
        </p:txBody>
      </p:sp>
      <p:sp>
        <p:nvSpPr>
          <p:cNvPr id="12" name="Freeform 12"/>
          <p:cNvSpPr/>
          <p:nvPr/>
        </p:nvSpPr>
        <p:spPr>
          <a:xfrm>
            <a:off x="7843569" y="5795385"/>
            <a:ext cx="1981018" cy="1966160"/>
          </a:xfrm>
          <a:custGeom>
            <a:avLst/>
            <a:gdLst/>
            <a:ahLst/>
            <a:cxnLst/>
            <a:rect l="l" t="t" r="r" b="b"/>
            <a:pathLst>
              <a:path w="1981018" h="1966160">
                <a:moveTo>
                  <a:pt x="0" y="0"/>
                </a:moveTo>
                <a:lnTo>
                  <a:pt x="1981017" y="0"/>
                </a:lnTo>
                <a:lnTo>
                  <a:pt x="1981017" y="1966161"/>
                </a:lnTo>
                <a:lnTo>
                  <a:pt x="0" y="1966161"/>
                </a:lnTo>
                <a:lnTo>
                  <a:pt x="0" y="0"/>
                </a:lnTo>
                <a:close/>
              </a:path>
            </a:pathLst>
          </a:custGeom>
          <a:blipFill>
            <a:blip r:embed="rId6"/>
            <a:stretch>
              <a:fillRect/>
            </a:stretch>
          </a:blipFill>
        </p:spPr>
        <p:txBody>
          <a:bodyPr/>
          <a:lstStyle/>
          <a:p>
            <a:endParaRPr lang="en-GB"/>
          </a:p>
        </p:txBody>
      </p:sp>
      <p:sp>
        <p:nvSpPr>
          <p:cNvPr id="13" name="Freeform 13"/>
          <p:cNvSpPr/>
          <p:nvPr/>
        </p:nvSpPr>
        <p:spPr>
          <a:xfrm>
            <a:off x="9986511" y="5795385"/>
            <a:ext cx="1981018" cy="1966160"/>
          </a:xfrm>
          <a:custGeom>
            <a:avLst/>
            <a:gdLst/>
            <a:ahLst/>
            <a:cxnLst/>
            <a:rect l="l" t="t" r="r" b="b"/>
            <a:pathLst>
              <a:path w="1981018" h="1966160">
                <a:moveTo>
                  <a:pt x="0" y="0"/>
                </a:moveTo>
                <a:lnTo>
                  <a:pt x="1981018" y="0"/>
                </a:lnTo>
                <a:lnTo>
                  <a:pt x="1981018" y="1966161"/>
                </a:lnTo>
                <a:lnTo>
                  <a:pt x="0" y="1966161"/>
                </a:lnTo>
                <a:lnTo>
                  <a:pt x="0" y="0"/>
                </a:lnTo>
                <a:close/>
              </a:path>
            </a:pathLst>
          </a:custGeom>
          <a:blipFill>
            <a:blip r:embed="rId6"/>
            <a:stretch>
              <a:fillRect/>
            </a:stretch>
          </a:blipFill>
        </p:spPr>
        <p:txBody>
          <a:bodyPr/>
          <a:lstStyle/>
          <a:p>
            <a:endParaRPr lang="en-GB"/>
          </a:p>
        </p:txBody>
      </p:sp>
      <p:sp>
        <p:nvSpPr>
          <p:cNvPr id="14" name="Freeform 14"/>
          <p:cNvSpPr/>
          <p:nvPr/>
        </p:nvSpPr>
        <p:spPr>
          <a:xfrm>
            <a:off x="5686418" y="3345569"/>
            <a:ext cx="2157150" cy="2145016"/>
          </a:xfrm>
          <a:custGeom>
            <a:avLst/>
            <a:gdLst/>
            <a:ahLst/>
            <a:cxnLst/>
            <a:rect l="l" t="t" r="r" b="b"/>
            <a:pathLst>
              <a:path w="2157150" h="2145016">
                <a:moveTo>
                  <a:pt x="0" y="0"/>
                </a:moveTo>
                <a:lnTo>
                  <a:pt x="2157151" y="0"/>
                </a:lnTo>
                <a:lnTo>
                  <a:pt x="2157151" y="2145016"/>
                </a:lnTo>
                <a:lnTo>
                  <a:pt x="0" y="2145016"/>
                </a:lnTo>
                <a:lnTo>
                  <a:pt x="0" y="0"/>
                </a:lnTo>
                <a:close/>
              </a:path>
            </a:pathLst>
          </a:custGeom>
          <a:blipFill>
            <a:blip r:embed="rId9"/>
            <a:stretch>
              <a:fillRect/>
            </a:stretch>
          </a:blipFill>
        </p:spPr>
        <p:txBody>
          <a:bodyPr/>
          <a:lstStyle/>
          <a:p>
            <a:endParaRPr lang="en-GB"/>
          </a:p>
        </p:txBody>
      </p:sp>
      <p:sp>
        <p:nvSpPr>
          <p:cNvPr id="15" name="TextBox 15"/>
          <p:cNvSpPr txBox="1"/>
          <p:nvPr/>
        </p:nvSpPr>
        <p:spPr>
          <a:xfrm>
            <a:off x="1421143" y="7366535"/>
            <a:ext cx="1165741" cy="967741"/>
          </a:xfrm>
          <a:prstGeom prst="rect">
            <a:avLst/>
          </a:prstGeom>
        </p:spPr>
        <p:txBody>
          <a:bodyPr lIns="0" tIns="0" rIns="0" bIns="0" rtlCol="0" anchor="t">
            <a:spAutoFit/>
          </a:bodyPr>
          <a:lstStyle/>
          <a:p>
            <a:pPr algn="ctr">
              <a:lnSpc>
                <a:spcPts val="7559"/>
              </a:lnSpc>
              <a:spcBef>
                <a:spcPct val="0"/>
              </a:spcBef>
            </a:pPr>
            <a:r>
              <a:rPr lang="en-US" sz="5399">
                <a:solidFill>
                  <a:srgbClr val="000000"/>
                </a:solidFill>
                <a:latin typeface="Omnes Semibold"/>
                <a:ea typeface="Omnes Semibold"/>
                <a:cs typeface="Omnes Semibold"/>
                <a:sym typeface="Omnes Semibold"/>
              </a:rPr>
              <a:t>75p</a:t>
            </a:r>
          </a:p>
        </p:txBody>
      </p:sp>
      <p:sp>
        <p:nvSpPr>
          <p:cNvPr id="16" name="TextBox 16"/>
          <p:cNvSpPr txBox="1"/>
          <p:nvPr/>
        </p:nvSpPr>
        <p:spPr>
          <a:xfrm>
            <a:off x="12829097" y="3505728"/>
            <a:ext cx="4901321" cy="1173479"/>
          </a:xfrm>
          <a:prstGeom prst="rect">
            <a:avLst/>
          </a:prstGeom>
        </p:spPr>
        <p:txBody>
          <a:bodyPr lIns="0" tIns="0" rIns="0" bIns="0" rtlCol="0" anchor="t">
            <a:spAutoFit/>
          </a:bodyPr>
          <a:lstStyle/>
          <a:p>
            <a:pPr algn="ctr">
              <a:lnSpc>
                <a:spcPts val="4620"/>
              </a:lnSpc>
              <a:spcBef>
                <a:spcPct val="0"/>
              </a:spcBef>
            </a:pPr>
            <a:r>
              <a:rPr lang="en-US" sz="3300">
                <a:solidFill>
                  <a:srgbClr val="E41B13"/>
                </a:solidFill>
                <a:latin typeface="Omnes Semibold"/>
                <a:ea typeface="Omnes Semibold"/>
                <a:cs typeface="Omnes Semibold"/>
                <a:sym typeface="Omnes Semibold"/>
              </a:rPr>
              <a:t>Stand with hands on your head</a:t>
            </a:r>
          </a:p>
        </p:txBody>
      </p:sp>
      <p:sp>
        <p:nvSpPr>
          <p:cNvPr id="17" name="TextBox 17"/>
          <p:cNvSpPr txBox="1"/>
          <p:nvPr/>
        </p:nvSpPr>
        <p:spPr>
          <a:xfrm>
            <a:off x="13386679" y="6336571"/>
            <a:ext cx="4901321" cy="592454"/>
          </a:xfrm>
          <a:prstGeom prst="rect">
            <a:avLst/>
          </a:prstGeom>
        </p:spPr>
        <p:txBody>
          <a:bodyPr lIns="0" tIns="0" rIns="0" bIns="0" rtlCol="0" anchor="t">
            <a:spAutoFit/>
          </a:bodyPr>
          <a:lstStyle/>
          <a:p>
            <a:pPr algn="ctr">
              <a:lnSpc>
                <a:spcPts val="4620"/>
              </a:lnSpc>
              <a:spcBef>
                <a:spcPct val="0"/>
              </a:spcBef>
            </a:pPr>
            <a:r>
              <a:rPr lang="en-US" sz="3300">
                <a:solidFill>
                  <a:srgbClr val="E41B13"/>
                </a:solidFill>
                <a:latin typeface="Omnes Semibold"/>
                <a:ea typeface="Omnes Semibold"/>
                <a:cs typeface="Omnes Semibold"/>
                <a:sym typeface="Omnes Semibold"/>
              </a:rPr>
              <a:t>Stand with arms folded</a:t>
            </a:r>
          </a:p>
        </p:txBody>
      </p:sp>
      <p:sp>
        <p:nvSpPr>
          <p:cNvPr id="18" name="TextBox 18"/>
          <p:cNvSpPr txBox="1"/>
          <p:nvPr/>
        </p:nvSpPr>
        <p:spPr>
          <a:xfrm>
            <a:off x="11668297" y="8586388"/>
            <a:ext cx="4901321" cy="1173479"/>
          </a:xfrm>
          <a:prstGeom prst="rect">
            <a:avLst/>
          </a:prstGeom>
        </p:spPr>
        <p:txBody>
          <a:bodyPr lIns="0" tIns="0" rIns="0" bIns="0" rtlCol="0" anchor="t">
            <a:spAutoFit/>
          </a:bodyPr>
          <a:lstStyle/>
          <a:p>
            <a:pPr algn="ctr">
              <a:lnSpc>
                <a:spcPts val="4620"/>
              </a:lnSpc>
              <a:spcBef>
                <a:spcPct val="0"/>
              </a:spcBef>
            </a:pPr>
            <a:r>
              <a:rPr lang="en-US" sz="3300">
                <a:solidFill>
                  <a:srgbClr val="E41B13"/>
                </a:solidFill>
                <a:latin typeface="Omnes Semibold"/>
                <a:ea typeface="Omnes Semibold"/>
                <a:cs typeface="Omnes Semibold"/>
                <a:sym typeface="Omnes Semibold"/>
              </a:rPr>
              <a:t>Stand with hands on shoulders</a:t>
            </a:r>
          </a:p>
        </p:txBody>
      </p:sp>
      <p:sp>
        <p:nvSpPr>
          <p:cNvPr id="19" name="Freeform 19"/>
          <p:cNvSpPr/>
          <p:nvPr/>
        </p:nvSpPr>
        <p:spPr>
          <a:xfrm>
            <a:off x="8011114" y="7890624"/>
            <a:ext cx="2157150" cy="2145016"/>
          </a:xfrm>
          <a:custGeom>
            <a:avLst/>
            <a:gdLst/>
            <a:ahLst/>
            <a:cxnLst/>
            <a:rect l="l" t="t" r="r" b="b"/>
            <a:pathLst>
              <a:path w="2157150" h="2145016">
                <a:moveTo>
                  <a:pt x="0" y="0"/>
                </a:moveTo>
                <a:lnTo>
                  <a:pt x="2157150" y="0"/>
                </a:lnTo>
                <a:lnTo>
                  <a:pt x="2157150" y="2145016"/>
                </a:lnTo>
                <a:lnTo>
                  <a:pt x="0" y="2145016"/>
                </a:lnTo>
                <a:lnTo>
                  <a:pt x="0" y="0"/>
                </a:lnTo>
                <a:close/>
              </a:path>
            </a:pathLst>
          </a:custGeom>
          <a:blipFill>
            <a:blip r:embed="rId9"/>
            <a:stretch>
              <a:fillRect/>
            </a:stretch>
          </a:blipFill>
        </p:spPr>
        <p:txBody>
          <a:bodyPr/>
          <a:lstStyle/>
          <a:p>
            <a:endParaRPr lang="en-GB"/>
          </a:p>
        </p:txBody>
      </p:sp>
      <p:sp>
        <p:nvSpPr>
          <p:cNvPr id="20" name="Freeform 20"/>
          <p:cNvSpPr/>
          <p:nvPr/>
        </p:nvSpPr>
        <p:spPr>
          <a:xfrm>
            <a:off x="12162854" y="6189780"/>
            <a:ext cx="1332487" cy="1329155"/>
          </a:xfrm>
          <a:custGeom>
            <a:avLst/>
            <a:gdLst/>
            <a:ahLst/>
            <a:cxnLst/>
            <a:rect l="l" t="t" r="r" b="b"/>
            <a:pathLst>
              <a:path w="1332487" h="1329155">
                <a:moveTo>
                  <a:pt x="0" y="0"/>
                </a:moveTo>
                <a:lnTo>
                  <a:pt x="1332487" y="0"/>
                </a:lnTo>
                <a:lnTo>
                  <a:pt x="1332487" y="1329155"/>
                </a:lnTo>
                <a:lnTo>
                  <a:pt x="0" y="1329155"/>
                </a:lnTo>
                <a:lnTo>
                  <a:pt x="0" y="0"/>
                </a:lnTo>
                <a:close/>
              </a:path>
            </a:pathLst>
          </a:custGeom>
          <a:blipFill>
            <a:blip r:embed="rId7"/>
            <a:stretch>
              <a:fillRect/>
            </a:stretch>
          </a:blipFill>
        </p:spPr>
        <p:txBody>
          <a:bodyPr/>
          <a:lstStyle/>
          <a:p>
            <a:endParaRPr lang="en-GB"/>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2"/>
            <a:stretch>
              <a:fillRect/>
            </a:stretch>
          </a:blipFill>
        </p:spPr>
        <p:txBody>
          <a:bodyPr/>
          <a:lstStyle/>
          <a:p>
            <a:endParaRPr lang="en-GB"/>
          </a:p>
        </p:txBody>
      </p:sp>
      <p:sp>
        <p:nvSpPr>
          <p:cNvPr id="3" name="Freeform 3"/>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3"/>
            <a:stretch>
              <a:fillRect/>
            </a:stretch>
          </a:blipFill>
        </p:spPr>
        <p:txBody>
          <a:bodyPr/>
          <a:lstStyle/>
          <a:p>
            <a:endParaRPr lang="en-GB"/>
          </a:p>
        </p:txBody>
      </p:sp>
      <p:sp>
        <p:nvSpPr>
          <p:cNvPr id="4" name="Freeform 4"/>
          <p:cNvSpPr/>
          <p:nvPr/>
        </p:nvSpPr>
        <p:spPr>
          <a:xfrm rot="6109879">
            <a:off x="697515" y="6075952"/>
            <a:ext cx="3123771" cy="2741109"/>
          </a:xfrm>
          <a:custGeom>
            <a:avLst/>
            <a:gdLst/>
            <a:ahLst/>
            <a:cxnLst/>
            <a:rect l="l" t="t" r="r" b="b"/>
            <a:pathLst>
              <a:path w="3123771" h="2741109">
                <a:moveTo>
                  <a:pt x="0" y="0"/>
                </a:moveTo>
                <a:lnTo>
                  <a:pt x="3123771" y="0"/>
                </a:lnTo>
                <a:lnTo>
                  <a:pt x="3123771" y="2741109"/>
                </a:lnTo>
                <a:lnTo>
                  <a:pt x="0" y="27411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TextBox 5"/>
          <p:cNvSpPr txBox="1"/>
          <p:nvPr/>
        </p:nvSpPr>
        <p:spPr>
          <a:xfrm>
            <a:off x="2133719" y="1367040"/>
            <a:ext cx="14020562" cy="2277753"/>
          </a:xfrm>
          <a:prstGeom prst="rect">
            <a:avLst/>
          </a:prstGeom>
        </p:spPr>
        <p:txBody>
          <a:bodyPr lIns="0" tIns="0" rIns="0" bIns="0" rtlCol="0" anchor="t">
            <a:spAutoFit/>
          </a:bodyPr>
          <a:lstStyle/>
          <a:p>
            <a:pPr algn="ctr">
              <a:lnSpc>
                <a:spcPts val="17779"/>
              </a:lnSpc>
              <a:spcBef>
                <a:spcPct val="0"/>
              </a:spcBef>
            </a:pPr>
            <a:r>
              <a:rPr lang="en-US" sz="12699">
                <a:solidFill>
                  <a:srgbClr val="E41B13"/>
                </a:solidFill>
                <a:latin typeface="Omnes Bold"/>
                <a:ea typeface="Omnes Bold"/>
                <a:cs typeface="Omnes Bold"/>
                <a:sym typeface="Omnes Bold"/>
              </a:rPr>
              <a:t>Correct Answer is:</a:t>
            </a:r>
          </a:p>
        </p:txBody>
      </p:sp>
      <p:sp>
        <p:nvSpPr>
          <p:cNvPr id="6" name="TextBox 6"/>
          <p:cNvSpPr txBox="1"/>
          <p:nvPr/>
        </p:nvSpPr>
        <p:spPr>
          <a:xfrm>
            <a:off x="4812129" y="3987693"/>
            <a:ext cx="10188972" cy="2872741"/>
          </a:xfrm>
          <a:prstGeom prst="rect">
            <a:avLst/>
          </a:prstGeom>
        </p:spPr>
        <p:txBody>
          <a:bodyPr lIns="0" tIns="0" rIns="0" bIns="0" rtlCol="0" anchor="t">
            <a:spAutoFit/>
          </a:bodyPr>
          <a:lstStyle/>
          <a:p>
            <a:pPr algn="l">
              <a:lnSpc>
                <a:spcPts val="7559"/>
              </a:lnSpc>
            </a:pPr>
            <a:endParaRPr/>
          </a:p>
          <a:p>
            <a:pPr algn="l">
              <a:lnSpc>
                <a:spcPts val="7559"/>
              </a:lnSpc>
            </a:pPr>
            <a:endParaRPr/>
          </a:p>
          <a:p>
            <a:pPr algn="l">
              <a:lnSpc>
                <a:spcPts val="7559"/>
              </a:lnSpc>
            </a:pPr>
            <a:r>
              <a:rPr lang="en-US" sz="5399">
                <a:solidFill>
                  <a:srgbClr val="000000"/>
                </a:solidFill>
                <a:latin typeface="Omnes Semibold"/>
                <a:ea typeface="Omnes Semibold"/>
                <a:cs typeface="Omnes Semibold"/>
                <a:sym typeface="Omnes Semibold"/>
              </a:rPr>
              <a:t>3.</a:t>
            </a:r>
          </a:p>
        </p:txBody>
      </p:sp>
      <p:sp>
        <p:nvSpPr>
          <p:cNvPr id="7" name="Freeform 7"/>
          <p:cNvSpPr/>
          <p:nvPr/>
        </p:nvSpPr>
        <p:spPr>
          <a:xfrm>
            <a:off x="10173260" y="5458374"/>
            <a:ext cx="1332487" cy="1329155"/>
          </a:xfrm>
          <a:custGeom>
            <a:avLst/>
            <a:gdLst/>
            <a:ahLst/>
            <a:cxnLst/>
            <a:rect l="l" t="t" r="r" b="b"/>
            <a:pathLst>
              <a:path w="1332487" h="1329155">
                <a:moveTo>
                  <a:pt x="0" y="0"/>
                </a:moveTo>
                <a:lnTo>
                  <a:pt x="1332487" y="0"/>
                </a:lnTo>
                <a:lnTo>
                  <a:pt x="1332487" y="1329156"/>
                </a:lnTo>
                <a:lnTo>
                  <a:pt x="0" y="1329156"/>
                </a:lnTo>
                <a:lnTo>
                  <a:pt x="0" y="0"/>
                </a:lnTo>
                <a:close/>
              </a:path>
            </a:pathLst>
          </a:custGeom>
          <a:blipFill>
            <a:blip r:embed="rId6"/>
            <a:stretch>
              <a:fillRect/>
            </a:stretch>
          </a:blipFill>
        </p:spPr>
        <p:txBody>
          <a:bodyPr/>
          <a:lstStyle/>
          <a:p>
            <a:endParaRPr lang="en-GB"/>
          </a:p>
        </p:txBody>
      </p:sp>
      <p:sp>
        <p:nvSpPr>
          <p:cNvPr id="8" name="Freeform 8"/>
          <p:cNvSpPr/>
          <p:nvPr/>
        </p:nvSpPr>
        <p:spPr>
          <a:xfrm>
            <a:off x="5700001" y="5097143"/>
            <a:ext cx="1981018" cy="1966160"/>
          </a:xfrm>
          <a:custGeom>
            <a:avLst/>
            <a:gdLst/>
            <a:ahLst/>
            <a:cxnLst/>
            <a:rect l="l" t="t" r="r" b="b"/>
            <a:pathLst>
              <a:path w="1981018" h="1966160">
                <a:moveTo>
                  <a:pt x="0" y="0"/>
                </a:moveTo>
                <a:lnTo>
                  <a:pt x="1981018" y="0"/>
                </a:lnTo>
                <a:lnTo>
                  <a:pt x="1981018" y="1966160"/>
                </a:lnTo>
                <a:lnTo>
                  <a:pt x="0" y="1966160"/>
                </a:lnTo>
                <a:lnTo>
                  <a:pt x="0" y="0"/>
                </a:lnTo>
                <a:close/>
              </a:path>
            </a:pathLst>
          </a:custGeom>
          <a:blipFill>
            <a:blip r:embed="rId7"/>
            <a:stretch>
              <a:fillRect/>
            </a:stretch>
          </a:blipFill>
        </p:spPr>
        <p:txBody>
          <a:bodyPr/>
          <a:lstStyle/>
          <a:p>
            <a:endParaRPr lang="en-GB"/>
          </a:p>
        </p:txBody>
      </p:sp>
      <p:sp>
        <p:nvSpPr>
          <p:cNvPr id="9" name="Freeform 9"/>
          <p:cNvSpPr/>
          <p:nvPr/>
        </p:nvSpPr>
        <p:spPr>
          <a:xfrm>
            <a:off x="0" y="3508534"/>
            <a:ext cx="4853330" cy="3269931"/>
          </a:xfrm>
          <a:custGeom>
            <a:avLst/>
            <a:gdLst/>
            <a:ahLst/>
            <a:cxnLst/>
            <a:rect l="l" t="t" r="r" b="b"/>
            <a:pathLst>
              <a:path w="4853330" h="3269931">
                <a:moveTo>
                  <a:pt x="0" y="0"/>
                </a:moveTo>
                <a:lnTo>
                  <a:pt x="4853330" y="0"/>
                </a:lnTo>
                <a:lnTo>
                  <a:pt x="4853330" y="3269932"/>
                </a:lnTo>
                <a:lnTo>
                  <a:pt x="0" y="3269932"/>
                </a:lnTo>
                <a:lnTo>
                  <a:pt x="0" y="0"/>
                </a:lnTo>
                <a:close/>
              </a:path>
            </a:pathLst>
          </a:custGeom>
          <a:blipFill>
            <a:blip r:embed="rId8"/>
            <a:stretch>
              <a:fillRect/>
            </a:stretch>
          </a:blipFill>
        </p:spPr>
        <p:txBody>
          <a:bodyPr/>
          <a:lstStyle/>
          <a:p>
            <a:endParaRPr lang="en-GB"/>
          </a:p>
        </p:txBody>
      </p:sp>
      <p:sp>
        <p:nvSpPr>
          <p:cNvPr id="10" name="TextBox 10"/>
          <p:cNvSpPr txBox="1"/>
          <p:nvPr/>
        </p:nvSpPr>
        <p:spPr>
          <a:xfrm>
            <a:off x="1421143" y="7366535"/>
            <a:ext cx="1165741" cy="967741"/>
          </a:xfrm>
          <a:prstGeom prst="rect">
            <a:avLst/>
          </a:prstGeom>
        </p:spPr>
        <p:txBody>
          <a:bodyPr lIns="0" tIns="0" rIns="0" bIns="0" rtlCol="0" anchor="t">
            <a:spAutoFit/>
          </a:bodyPr>
          <a:lstStyle/>
          <a:p>
            <a:pPr algn="ctr">
              <a:lnSpc>
                <a:spcPts val="7559"/>
              </a:lnSpc>
              <a:spcBef>
                <a:spcPct val="0"/>
              </a:spcBef>
            </a:pPr>
            <a:r>
              <a:rPr lang="en-US" sz="5399">
                <a:solidFill>
                  <a:srgbClr val="000000"/>
                </a:solidFill>
                <a:latin typeface="Omnes Semibold"/>
                <a:ea typeface="Omnes Semibold"/>
                <a:cs typeface="Omnes Semibold"/>
                <a:sym typeface="Omnes Semibold"/>
              </a:rPr>
              <a:t>75p</a:t>
            </a:r>
          </a:p>
        </p:txBody>
      </p:sp>
      <p:sp>
        <p:nvSpPr>
          <p:cNvPr id="11" name="TextBox 11"/>
          <p:cNvSpPr txBox="1"/>
          <p:nvPr/>
        </p:nvSpPr>
        <p:spPr>
          <a:xfrm>
            <a:off x="11505747" y="5614051"/>
            <a:ext cx="4901321" cy="1173479"/>
          </a:xfrm>
          <a:prstGeom prst="rect">
            <a:avLst/>
          </a:prstGeom>
        </p:spPr>
        <p:txBody>
          <a:bodyPr lIns="0" tIns="0" rIns="0" bIns="0" rtlCol="0" anchor="t">
            <a:spAutoFit/>
          </a:bodyPr>
          <a:lstStyle/>
          <a:p>
            <a:pPr algn="ctr">
              <a:lnSpc>
                <a:spcPts val="4620"/>
              </a:lnSpc>
              <a:spcBef>
                <a:spcPct val="0"/>
              </a:spcBef>
            </a:pPr>
            <a:r>
              <a:rPr lang="en-US" sz="3300">
                <a:solidFill>
                  <a:srgbClr val="E41B13"/>
                </a:solidFill>
                <a:latin typeface="Omnes Semibold"/>
                <a:ea typeface="Omnes Semibold"/>
                <a:cs typeface="Omnes Semibold"/>
                <a:sym typeface="Omnes Semibold"/>
              </a:rPr>
              <a:t>Stand with hands on shoulders</a:t>
            </a:r>
          </a:p>
        </p:txBody>
      </p:sp>
      <p:sp>
        <p:nvSpPr>
          <p:cNvPr id="12" name="Freeform 12"/>
          <p:cNvSpPr/>
          <p:nvPr/>
        </p:nvSpPr>
        <p:spPr>
          <a:xfrm>
            <a:off x="7848565" y="5007715"/>
            <a:ext cx="2157150" cy="2145016"/>
          </a:xfrm>
          <a:custGeom>
            <a:avLst/>
            <a:gdLst/>
            <a:ahLst/>
            <a:cxnLst/>
            <a:rect l="l" t="t" r="r" b="b"/>
            <a:pathLst>
              <a:path w="2157150" h="2145016">
                <a:moveTo>
                  <a:pt x="0" y="0"/>
                </a:moveTo>
                <a:lnTo>
                  <a:pt x="2157150" y="0"/>
                </a:lnTo>
                <a:lnTo>
                  <a:pt x="2157150" y="2145016"/>
                </a:lnTo>
                <a:lnTo>
                  <a:pt x="0" y="2145016"/>
                </a:lnTo>
                <a:lnTo>
                  <a:pt x="0" y="0"/>
                </a:lnTo>
                <a:close/>
              </a:path>
            </a:pathLst>
          </a:custGeom>
          <a:blipFill>
            <a:blip r:embed="rId9"/>
            <a:stretch>
              <a:fillRect/>
            </a:stretch>
          </a:blipFill>
        </p:spPr>
        <p:txBody>
          <a:bodyPr/>
          <a:lstStyle/>
          <a:p>
            <a:endParaRPr lang="en-GB"/>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8c3aaa0-0762-42cb-a2a7-6988fc82b466">
      <Terms xmlns="http://schemas.microsoft.com/office/infopath/2007/PartnerControls"/>
    </lcf76f155ced4ddcb4097134ff3c332f>
    <TaxCatchAll xmlns="8eb830d9-311e-48e7-bd78-c201a7dce4d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816D17894D4FD438A484879138A7711" ma:contentTypeVersion="15" ma:contentTypeDescription="Create a new document." ma:contentTypeScope="" ma:versionID="0995a18f9f2e8675647b82e92d9df5d5">
  <xsd:schema xmlns:xsd="http://www.w3.org/2001/XMLSchema" xmlns:xs="http://www.w3.org/2001/XMLSchema" xmlns:p="http://schemas.microsoft.com/office/2006/metadata/properties" xmlns:ns2="c8c3aaa0-0762-42cb-a2a7-6988fc82b466" xmlns:ns3="8eb830d9-311e-48e7-bd78-c201a7dce4d8" targetNamespace="http://schemas.microsoft.com/office/2006/metadata/properties" ma:root="true" ma:fieldsID="e25a9b9b607318dac78727fb958cff1b" ns2:_="" ns3:_="">
    <xsd:import namespace="c8c3aaa0-0762-42cb-a2a7-6988fc82b466"/>
    <xsd:import namespace="8eb830d9-311e-48e7-bd78-c201a7dce4d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c3aaa0-0762-42cb-a2a7-6988fc82b4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54bf2425-0a1a-4cc2-9193-36f33296c72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eb830d9-311e-48e7-bd78-c201a7dce4d8"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92ce327-3cba-4314-9f86-4805dca7b15f}" ma:internalName="TaxCatchAll" ma:showField="CatchAllData" ma:web="8eb830d9-311e-48e7-bd78-c201a7dce4d8">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9A5ED2D-3805-48C2-95D5-2518BDC51A10}">
  <ds:schemaRefs>
    <ds:schemaRef ds:uri="http://purl.org/dc/terms/"/>
    <ds:schemaRef ds:uri="http://schemas.microsoft.com/office/infopath/2007/PartnerControls"/>
    <ds:schemaRef ds:uri="c8c3aaa0-0762-42cb-a2a7-6988fc82b466"/>
    <ds:schemaRef ds:uri="http://purl.org/dc/dcmitype/"/>
    <ds:schemaRef ds:uri="http://www.w3.org/XML/1998/namespace"/>
    <ds:schemaRef ds:uri="8eb830d9-311e-48e7-bd78-c201a7dce4d8"/>
    <ds:schemaRef ds:uri="http://schemas.microsoft.com/office/2006/documentManagement/types"/>
    <ds:schemaRef ds:uri="http://purl.org/dc/elements/1.1/"/>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5C92EE0D-86A9-44B4-8625-CB7F9300F10B}">
  <ds:schemaRefs>
    <ds:schemaRef ds:uri="http://schemas.microsoft.com/sharepoint/v3/contenttype/forms"/>
  </ds:schemaRefs>
</ds:datastoreItem>
</file>

<file path=customXml/itemProps3.xml><?xml version="1.0" encoding="utf-8"?>
<ds:datastoreItem xmlns:ds="http://schemas.openxmlformats.org/officeDocument/2006/customXml" ds:itemID="{F0A8880D-9E46-4CCE-9B7D-307E819AD3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c3aaa0-0762-42cb-a2a7-6988fc82b466"/>
    <ds:schemaRef ds:uri="8eb830d9-311e-48e7-bd78-c201a7dce4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707</Words>
  <Application>Microsoft Office PowerPoint</Application>
  <PresentationFormat>Custom</PresentationFormat>
  <Paragraphs>191</Paragraphs>
  <Slides>22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Omnes Regular</vt:lpstr>
      <vt:lpstr>Arial</vt:lpstr>
      <vt:lpstr>Calibri</vt:lpstr>
      <vt:lpstr>Omnes Bold</vt:lpstr>
      <vt:lpstr>Omnes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51 How Much Is it Power Point?</dc:title>
  <cp:lastModifiedBy>Rakia Alouane</cp:lastModifiedBy>
  <cp:revision>1</cp:revision>
  <dcterms:created xsi:type="dcterms:W3CDTF">2006-08-16T00:00:00Z</dcterms:created>
  <dcterms:modified xsi:type="dcterms:W3CDTF">2025-07-16T13:45:27Z</dcterms:modified>
  <dc:identifier>DAGPUYb8dk8</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0x010100B816D17894D4FD438A484879138A7711</vt:lpwstr>
  </property>
  <property fmtid="{D5CDD505-2E9C-101B-9397-08002B2CF9AE}" pid="3" name="MediaServiceImageTags">
    <vt:lpwstr/>
  </property>
</Properties>
</file>