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Omnes Bold" panose="020B0604020202020204" charset="0"/>
      <p:regular r:id="rId19"/>
    </p:embeddedFont>
    <p:embeddedFont>
      <p:font typeface="Omnes Regular" panose="020B0604020202020204" charset="0"/>
      <p:regular r:id="rId20"/>
    </p:embeddedFont>
    <p:embeddedFont>
      <p:font typeface="Omnes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3.jpeg"/><Relationship Id="rId4" Type="http://schemas.openxmlformats.org/officeDocument/2006/relationships/image" Target="../media/image4.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1212268" y="2967264"/>
            <a:ext cx="11017437" cy="6792604"/>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Chester’s Christmas Quiz</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7" name="Freeform 7"/>
          <p:cNvSpPr/>
          <p:nvPr/>
        </p:nvSpPr>
        <p:spPr>
          <a:xfrm flipH="1">
            <a:off x="12744054" y="4430952"/>
            <a:ext cx="2928493" cy="2358657"/>
          </a:xfrm>
          <a:custGeom>
            <a:avLst/>
            <a:gdLst/>
            <a:ahLst/>
            <a:cxnLst/>
            <a:rect l="l" t="t" r="r" b="b"/>
            <a:pathLst>
              <a:path w="2928493" h="2358657">
                <a:moveTo>
                  <a:pt x="2928493" y="0"/>
                </a:moveTo>
                <a:lnTo>
                  <a:pt x="0" y="0"/>
                </a:lnTo>
                <a:lnTo>
                  <a:pt x="0" y="2358657"/>
                </a:lnTo>
                <a:lnTo>
                  <a:pt x="2928493" y="2358657"/>
                </a:lnTo>
                <a:lnTo>
                  <a:pt x="2928493"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7986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p:cNvSpPr/>
          <p:nvPr/>
        </p:nvSpPr>
        <p:spPr>
          <a:xfrm>
            <a:off x="1222970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a:off x="606800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6822285" y="3585867"/>
            <a:ext cx="4623521" cy="4912108"/>
          </a:xfrm>
          <a:custGeom>
            <a:avLst/>
            <a:gdLst/>
            <a:ahLst/>
            <a:cxnLst/>
            <a:rect l="l" t="t" r="r" b="b"/>
            <a:pathLst>
              <a:path w="4623521" h="4912108">
                <a:moveTo>
                  <a:pt x="0" y="0"/>
                </a:moveTo>
                <a:lnTo>
                  <a:pt x="4623522" y="0"/>
                </a:lnTo>
                <a:lnTo>
                  <a:pt x="4623522" y="4912107"/>
                </a:lnTo>
                <a:lnTo>
                  <a:pt x="0" y="4912107"/>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25162" y="1363366"/>
            <a:ext cx="18044756"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What treat is left out for Santa?</a:t>
            </a:r>
          </a:p>
        </p:txBody>
      </p:sp>
      <p:sp>
        <p:nvSpPr>
          <p:cNvPr id="6" name="TextBox 6"/>
          <p:cNvSpPr txBox="1"/>
          <p:nvPr/>
        </p:nvSpPr>
        <p:spPr>
          <a:xfrm>
            <a:off x="12277450" y="4693403"/>
            <a:ext cx="4775190" cy="2497010"/>
          </a:xfrm>
          <a:prstGeom prst="rect">
            <a:avLst/>
          </a:prstGeom>
        </p:spPr>
        <p:txBody>
          <a:bodyPr lIns="0" tIns="0" rIns="0" bIns="0" rtlCol="0" anchor="t">
            <a:spAutoFit/>
          </a:bodyPr>
          <a:lstStyle/>
          <a:p>
            <a:pPr algn="ctr">
              <a:lnSpc>
                <a:spcPts val="9741"/>
              </a:lnSpc>
              <a:spcBef>
                <a:spcPct val="0"/>
              </a:spcBef>
            </a:pPr>
            <a:r>
              <a:rPr lang="en-US" sz="6958">
                <a:solidFill>
                  <a:srgbClr val="E41B13"/>
                </a:solidFill>
                <a:latin typeface="Omnes Bold"/>
                <a:ea typeface="Omnes Bold"/>
                <a:cs typeface="Omnes Bold"/>
                <a:sym typeface="Omnes Bold"/>
              </a:rPr>
              <a:t>Milk and cookies</a:t>
            </a:r>
          </a:p>
        </p:txBody>
      </p:sp>
      <p:sp>
        <p:nvSpPr>
          <p:cNvPr id="7" name="TextBox 7"/>
          <p:cNvSpPr txBox="1"/>
          <p:nvPr/>
        </p:nvSpPr>
        <p:spPr>
          <a:xfrm>
            <a:off x="125162" y="4325044"/>
            <a:ext cx="6278856" cy="3733872"/>
          </a:xfrm>
          <a:prstGeom prst="rect">
            <a:avLst/>
          </a:prstGeom>
        </p:spPr>
        <p:txBody>
          <a:bodyPr lIns="0" tIns="0" rIns="0" bIns="0" rtlCol="0" anchor="t">
            <a:spAutoFit/>
          </a:bodyPr>
          <a:lstStyle/>
          <a:p>
            <a:pPr algn="ctr">
              <a:lnSpc>
                <a:spcPts val="9741"/>
              </a:lnSpc>
              <a:spcBef>
                <a:spcPct val="0"/>
              </a:spcBef>
            </a:pPr>
            <a:r>
              <a:rPr lang="en-US" sz="6958">
                <a:solidFill>
                  <a:srgbClr val="005F1C"/>
                </a:solidFill>
                <a:latin typeface="Omnes Bold"/>
                <a:ea typeface="Omnes Bold"/>
                <a:cs typeface="Omnes Bold"/>
                <a:sym typeface="Omnes Bold"/>
              </a:rPr>
              <a:t>Sweets and gingerbread men</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5076982" y="3420655"/>
            <a:ext cx="4623521" cy="4912108"/>
          </a:xfrm>
          <a:custGeom>
            <a:avLst/>
            <a:gdLst/>
            <a:ahLst/>
            <a:cxnLst/>
            <a:rect l="l" t="t" r="r" b="b"/>
            <a:pathLst>
              <a:path w="4623521" h="4912108">
                <a:moveTo>
                  <a:pt x="0" y="0"/>
                </a:moveTo>
                <a:lnTo>
                  <a:pt x="4623522" y="0"/>
                </a:lnTo>
                <a:lnTo>
                  <a:pt x="4623522" y="4912107"/>
                </a:lnTo>
                <a:lnTo>
                  <a:pt x="0" y="4912107"/>
                </a:lnTo>
                <a:lnTo>
                  <a:pt x="0" y="0"/>
                </a:lnTo>
                <a:close/>
              </a:path>
            </a:pathLst>
          </a:custGeom>
          <a:blipFill>
            <a:blip r:embed="rId5"/>
            <a:stretch>
              <a:fillRect/>
            </a:stretch>
          </a:blipFill>
        </p:spPr>
        <p:txBody>
          <a:bodyPr/>
          <a:lstStyle/>
          <a:p>
            <a:endParaRPr lang="en-GB"/>
          </a:p>
        </p:txBody>
      </p:sp>
      <p:sp>
        <p:nvSpPr>
          <p:cNvPr id="5" name="Freeform 5"/>
          <p:cNvSpPr/>
          <p:nvPr/>
        </p:nvSpPr>
        <p:spPr>
          <a:xfrm>
            <a:off x="1822956" y="4700241"/>
            <a:ext cx="2344113" cy="2352936"/>
          </a:xfrm>
          <a:custGeom>
            <a:avLst/>
            <a:gdLst/>
            <a:ahLst/>
            <a:cxnLst/>
            <a:rect l="l" t="t" r="r" b="b"/>
            <a:pathLst>
              <a:path w="2344113" h="2352936">
                <a:moveTo>
                  <a:pt x="0" y="0"/>
                </a:moveTo>
                <a:lnTo>
                  <a:pt x="2344113" y="0"/>
                </a:lnTo>
                <a:lnTo>
                  <a:pt x="2344113" y="2352936"/>
                </a:lnTo>
                <a:lnTo>
                  <a:pt x="0" y="2352936"/>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7" name="TextBox 7"/>
          <p:cNvSpPr txBox="1"/>
          <p:nvPr/>
        </p:nvSpPr>
        <p:spPr>
          <a:xfrm>
            <a:off x="11310231" y="4247949"/>
            <a:ext cx="4481343" cy="2805227"/>
          </a:xfrm>
          <a:prstGeom prst="rect">
            <a:avLst/>
          </a:prstGeom>
        </p:spPr>
        <p:txBody>
          <a:bodyPr lIns="0" tIns="0" rIns="0" bIns="0" rtlCol="0" anchor="t">
            <a:spAutoFit/>
          </a:bodyPr>
          <a:lstStyle/>
          <a:p>
            <a:pPr algn="ctr">
              <a:lnSpc>
                <a:spcPts val="11038"/>
              </a:lnSpc>
              <a:spcBef>
                <a:spcPct val="0"/>
              </a:spcBef>
            </a:pPr>
            <a:r>
              <a:rPr lang="en-US" sz="7884">
                <a:solidFill>
                  <a:srgbClr val="E41B13"/>
                </a:solidFill>
                <a:latin typeface="Omnes Bold"/>
                <a:ea typeface="Omnes Bold"/>
                <a:cs typeface="Omnes Bold"/>
                <a:sym typeface="Omnes Bold"/>
              </a:rPr>
              <a:t>Milk and cookies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7770191" y="4404707"/>
            <a:ext cx="3069290" cy="4824032"/>
          </a:xfrm>
          <a:custGeom>
            <a:avLst/>
            <a:gdLst/>
            <a:ahLst/>
            <a:cxnLst/>
            <a:rect l="l" t="t" r="r" b="b"/>
            <a:pathLst>
              <a:path w="3069290" h="4824032">
                <a:moveTo>
                  <a:pt x="0" y="0"/>
                </a:moveTo>
                <a:lnTo>
                  <a:pt x="3069291" y="0"/>
                </a:lnTo>
                <a:lnTo>
                  <a:pt x="3069291" y="4824031"/>
                </a:lnTo>
                <a:lnTo>
                  <a:pt x="0" y="4824031"/>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890980" y="1285731"/>
            <a:ext cx="16486132" cy="2843737"/>
          </a:xfrm>
          <a:prstGeom prst="rect">
            <a:avLst/>
          </a:prstGeom>
        </p:spPr>
        <p:txBody>
          <a:bodyPr lIns="0" tIns="0" rIns="0" bIns="0" rtlCol="0" anchor="t">
            <a:spAutoFit/>
          </a:bodyPr>
          <a:lstStyle/>
          <a:p>
            <a:pPr algn="ctr">
              <a:lnSpc>
                <a:spcPts val="11101"/>
              </a:lnSpc>
              <a:spcBef>
                <a:spcPct val="0"/>
              </a:spcBef>
            </a:pPr>
            <a:r>
              <a:rPr lang="en-US" sz="7929">
                <a:solidFill>
                  <a:srgbClr val="000000"/>
                </a:solidFill>
                <a:latin typeface="Omnes Semibold"/>
                <a:ea typeface="Omnes Semibold"/>
                <a:cs typeface="Omnes Semibold"/>
                <a:sym typeface="Omnes Semibold"/>
              </a:rPr>
              <a:t>What treats are left out for the reindeer?</a:t>
            </a:r>
          </a:p>
        </p:txBody>
      </p:sp>
      <p:sp>
        <p:nvSpPr>
          <p:cNvPr id="6" name="TextBox 6"/>
          <p:cNvSpPr txBox="1"/>
          <p:nvPr/>
        </p:nvSpPr>
        <p:spPr>
          <a:xfrm>
            <a:off x="890980" y="5105981"/>
            <a:ext cx="5133975" cy="1987547"/>
          </a:xfrm>
          <a:prstGeom prst="rect">
            <a:avLst/>
          </a:prstGeom>
        </p:spPr>
        <p:txBody>
          <a:bodyPr lIns="0" tIns="0" rIns="0" bIns="0" rtlCol="0" anchor="t">
            <a:spAutoFit/>
          </a:bodyPr>
          <a:lstStyle/>
          <a:p>
            <a:pPr algn="ctr">
              <a:lnSpc>
                <a:spcPts val="15400"/>
              </a:lnSpc>
              <a:spcBef>
                <a:spcPct val="0"/>
              </a:spcBef>
            </a:pPr>
            <a:r>
              <a:rPr lang="en-US" sz="11000">
                <a:solidFill>
                  <a:srgbClr val="005F1C"/>
                </a:solidFill>
                <a:latin typeface="Omnes Bold"/>
                <a:ea typeface="Omnes Bold"/>
                <a:cs typeface="Omnes Bold"/>
                <a:sym typeface="Omnes Bold"/>
              </a:rPr>
              <a:t>Carrots</a:t>
            </a:r>
          </a:p>
        </p:txBody>
      </p:sp>
      <p:sp>
        <p:nvSpPr>
          <p:cNvPr id="7" name="TextBox 7"/>
          <p:cNvSpPr txBox="1"/>
          <p:nvPr/>
        </p:nvSpPr>
        <p:spPr>
          <a:xfrm>
            <a:off x="13056362" y="5105981"/>
            <a:ext cx="3133487" cy="1987547"/>
          </a:xfrm>
          <a:prstGeom prst="rect">
            <a:avLst/>
          </a:prstGeom>
        </p:spPr>
        <p:txBody>
          <a:bodyPr lIns="0" tIns="0" rIns="0" bIns="0" rtlCol="0" anchor="t">
            <a:spAutoFit/>
          </a:bodyPr>
          <a:lstStyle/>
          <a:p>
            <a:pPr algn="ctr">
              <a:lnSpc>
                <a:spcPts val="15400"/>
              </a:lnSpc>
              <a:spcBef>
                <a:spcPct val="0"/>
              </a:spcBef>
            </a:pPr>
            <a:r>
              <a:rPr lang="en-US" sz="11000">
                <a:solidFill>
                  <a:srgbClr val="E41B13"/>
                </a:solidFill>
                <a:latin typeface="Omnes Bold"/>
                <a:ea typeface="Omnes Bold"/>
                <a:cs typeface="Omnes Bold"/>
                <a:sym typeface="Omnes Bold"/>
              </a:rPr>
              <a:t>Peas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2854608" y="3280264"/>
            <a:ext cx="3451245" cy="5424353"/>
          </a:xfrm>
          <a:custGeom>
            <a:avLst/>
            <a:gdLst/>
            <a:ahLst/>
            <a:cxnLst/>
            <a:rect l="l" t="t" r="r" b="b"/>
            <a:pathLst>
              <a:path w="3451245" h="5424353">
                <a:moveTo>
                  <a:pt x="0" y="0"/>
                </a:moveTo>
                <a:lnTo>
                  <a:pt x="3451245" y="0"/>
                </a:lnTo>
                <a:lnTo>
                  <a:pt x="3451245" y="5424353"/>
                </a:lnTo>
                <a:lnTo>
                  <a:pt x="0" y="5424353"/>
                </a:lnTo>
                <a:lnTo>
                  <a:pt x="0" y="0"/>
                </a:lnTo>
                <a:close/>
              </a:path>
            </a:pathLst>
          </a:custGeom>
          <a:blipFill>
            <a:blip r:embed="rId5"/>
            <a:stretch>
              <a:fillRect/>
            </a:stretch>
          </a:blipFill>
        </p:spPr>
        <p:txBody>
          <a:bodyPr/>
          <a:lstStyle/>
          <a:p>
            <a:endParaRPr lang="en-GB"/>
          </a:p>
        </p:txBody>
      </p:sp>
      <p:sp>
        <p:nvSpPr>
          <p:cNvPr id="5" name="Freeform 5"/>
          <p:cNvSpPr/>
          <p:nvPr/>
        </p:nvSpPr>
        <p:spPr>
          <a:xfrm>
            <a:off x="15659403" y="3962858"/>
            <a:ext cx="1599897" cy="3069347"/>
          </a:xfrm>
          <a:custGeom>
            <a:avLst/>
            <a:gdLst/>
            <a:ahLst/>
            <a:cxnLst/>
            <a:rect l="l" t="t" r="r" b="b"/>
            <a:pathLst>
              <a:path w="1599897" h="3069347">
                <a:moveTo>
                  <a:pt x="0" y="0"/>
                </a:moveTo>
                <a:lnTo>
                  <a:pt x="1599897" y="0"/>
                </a:lnTo>
                <a:lnTo>
                  <a:pt x="1599897" y="3069347"/>
                </a:lnTo>
                <a:lnTo>
                  <a:pt x="0" y="3069347"/>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845712" y="1257156"/>
            <a:ext cx="19959516" cy="1718308"/>
          </a:xfrm>
          <a:prstGeom prst="rect">
            <a:avLst/>
          </a:prstGeom>
        </p:spPr>
        <p:txBody>
          <a:bodyPr lIns="0" tIns="0" rIns="0" bIns="0" rtlCol="0" anchor="t">
            <a:spAutoFit/>
          </a:bodyPr>
          <a:lstStyle/>
          <a:p>
            <a:pPr algn="ctr">
              <a:lnSpc>
                <a:spcPts val="13440"/>
              </a:lnSpc>
              <a:spcBef>
                <a:spcPct val="0"/>
              </a:spcBef>
            </a:pPr>
            <a:r>
              <a:rPr lang="en-US" sz="9600">
                <a:solidFill>
                  <a:srgbClr val="000000"/>
                </a:solidFill>
                <a:latin typeface="Omnes Semibold"/>
                <a:ea typeface="Omnes Semibold"/>
                <a:cs typeface="Omnes Semibold"/>
                <a:sym typeface="Omnes Semibold"/>
              </a:rPr>
              <a:t>Correct Answer is:</a:t>
            </a:r>
          </a:p>
        </p:txBody>
      </p:sp>
      <p:sp>
        <p:nvSpPr>
          <p:cNvPr id="7" name="TextBox 7"/>
          <p:cNvSpPr txBox="1"/>
          <p:nvPr/>
        </p:nvSpPr>
        <p:spPr>
          <a:xfrm>
            <a:off x="8599057" y="4520481"/>
            <a:ext cx="5927289"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Carrots</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6" name="Freeform 6"/>
          <p:cNvSpPr/>
          <p:nvPr/>
        </p:nvSpPr>
        <p:spPr>
          <a:xfrm>
            <a:off x="1129984" y="3938053"/>
            <a:ext cx="2480303" cy="1997677"/>
          </a:xfrm>
          <a:custGeom>
            <a:avLst/>
            <a:gdLst/>
            <a:ahLst/>
            <a:cxnLst/>
            <a:rect l="l" t="t" r="r" b="b"/>
            <a:pathLst>
              <a:path w="2480303" h="1997677">
                <a:moveTo>
                  <a:pt x="0" y="0"/>
                </a:moveTo>
                <a:lnTo>
                  <a:pt x="2480303" y="0"/>
                </a:lnTo>
                <a:lnTo>
                  <a:pt x="2480303" y="1997677"/>
                </a:lnTo>
                <a:lnTo>
                  <a:pt x="0" y="19976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7273724" y="5400887"/>
            <a:ext cx="8126492" cy="1573322"/>
          </a:xfrm>
          <a:prstGeom prst="rect">
            <a:avLst/>
          </a:prstGeom>
        </p:spPr>
        <p:txBody>
          <a:bodyPr lIns="0" tIns="0" rIns="0" bIns="0" rtlCol="0" anchor="t">
            <a:spAutoFit/>
          </a:bodyPr>
          <a:lstStyle/>
          <a:p>
            <a:pPr algn="ctr">
              <a:lnSpc>
                <a:spcPts val="6206"/>
              </a:lnSpc>
            </a:pPr>
            <a:r>
              <a:rPr lang="en-US" sz="4433">
                <a:solidFill>
                  <a:srgbClr val="000000"/>
                </a:solidFill>
                <a:latin typeface="Omnes Bold"/>
                <a:ea typeface="Omnes Bold"/>
                <a:cs typeface="Omnes Bold"/>
                <a:sym typeface="Omnes Bold"/>
              </a:rPr>
              <a:t>Well Done you have completed</a:t>
            </a:r>
          </a:p>
          <a:p>
            <a:pPr algn="ctr">
              <a:lnSpc>
                <a:spcPts val="6206"/>
              </a:lnSpc>
              <a:spcBef>
                <a:spcPct val="0"/>
              </a:spcBef>
            </a:pPr>
            <a:r>
              <a:rPr lang="en-US" sz="4433">
                <a:solidFill>
                  <a:srgbClr val="000000"/>
                </a:solidFill>
                <a:latin typeface="Omnes Bold"/>
                <a:ea typeface="Omnes Bold"/>
                <a:cs typeface="Omnes Bold"/>
                <a:sym typeface="Omnes Bold"/>
              </a:rPr>
              <a:t> our Christmas quiz!</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6114016"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61668" y="8748846"/>
            <a:ext cx="1940332" cy="1538154"/>
          </a:xfrm>
          <a:custGeom>
            <a:avLst/>
            <a:gdLst/>
            <a:ahLst/>
            <a:cxnLst/>
            <a:rect l="l" t="t" r="r" b="b"/>
            <a:pathLst>
              <a:path w="1940332" h="1538154">
                <a:moveTo>
                  <a:pt x="0" y="0"/>
                </a:moveTo>
                <a:lnTo>
                  <a:pt x="1940331" y="0"/>
                </a:lnTo>
                <a:lnTo>
                  <a:pt x="1940331" y="1538154"/>
                </a:lnTo>
                <a:lnTo>
                  <a:pt x="0" y="15381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0655169" y="9016392"/>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5"/>
            <a:stretch>
              <a:fillRect/>
            </a:stretch>
          </a:blipFill>
        </p:spPr>
        <p:txBody>
          <a:bodyPr/>
          <a:lstStyle/>
          <a:p>
            <a:endParaRPr lang="en-GB"/>
          </a:p>
        </p:txBody>
      </p:sp>
      <p:sp>
        <p:nvSpPr>
          <p:cNvPr id="4" name="Freeform 4"/>
          <p:cNvSpPr/>
          <p:nvPr/>
        </p:nvSpPr>
        <p:spPr>
          <a:xfrm>
            <a:off x="4690819"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6"/>
            <a:stretch>
              <a:fillRect/>
            </a:stretch>
          </a:blipFill>
        </p:spPr>
        <p:txBody>
          <a:bodyPr/>
          <a:lstStyle/>
          <a:p>
            <a:endParaRPr lang="en-GB"/>
          </a:p>
        </p:txBody>
      </p:sp>
      <p:grpSp>
        <p:nvGrpSpPr>
          <p:cNvPr id="5" name="Group 5"/>
          <p:cNvGrpSpPr/>
          <p:nvPr/>
        </p:nvGrpSpPr>
        <p:grpSpPr>
          <a:xfrm rot="5400000">
            <a:off x="5649058" y="665465"/>
            <a:ext cx="1416310" cy="3332788"/>
            <a:chOff x="0" y="0"/>
            <a:chExt cx="529333" cy="1245599"/>
          </a:xfrm>
        </p:grpSpPr>
        <p:sp>
          <p:nvSpPr>
            <p:cNvPr id="6" name="Freeform 6"/>
            <p:cNvSpPr/>
            <p:nvPr/>
          </p:nvSpPr>
          <p:spPr>
            <a:xfrm>
              <a:off x="0" y="0"/>
              <a:ext cx="529333" cy="1245599"/>
            </a:xfrm>
            <a:custGeom>
              <a:avLst/>
              <a:gdLst/>
              <a:ahLst/>
              <a:cxnLst/>
              <a:rect l="l" t="t" r="r" b="b"/>
              <a:pathLst>
                <a:path w="529333" h="1245599">
                  <a:moveTo>
                    <a:pt x="176540" y="19070"/>
                  </a:moveTo>
                  <a:cubicBezTo>
                    <a:pt x="203590" y="7556"/>
                    <a:pt x="234529" y="0"/>
                    <a:pt x="264809" y="0"/>
                  </a:cubicBezTo>
                  <a:cubicBezTo>
                    <a:pt x="295090" y="0"/>
                    <a:pt x="324228" y="6476"/>
                    <a:pt x="351079" y="17990"/>
                  </a:cubicBezTo>
                  <a:cubicBezTo>
                    <a:pt x="351651" y="18350"/>
                    <a:pt x="352222" y="18350"/>
                    <a:pt x="352793" y="18710"/>
                  </a:cubicBezTo>
                  <a:cubicBezTo>
                    <a:pt x="453632" y="64765"/>
                    <a:pt x="527905" y="186379"/>
                    <a:pt x="529333" y="338116"/>
                  </a:cubicBezTo>
                  <a:lnTo>
                    <a:pt x="529333" y="1245599"/>
                  </a:lnTo>
                  <a:lnTo>
                    <a:pt x="0" y="1245599"/>
                  </a:lnTo>
                  <a:lnTo>
                    <a:pt x="0" y="338789"/>
                  </a:lnTo>
                  <a:cubicBezTo>
                    <a:pt x="1428" y="185660"/>
                    <a:pt x="74558" y="64045"/>
                    <a:pt x="176540" y="19070"/>
                  </a:cubicBezTo>
                  <a:close/>
                </a:path>
              </a:pathLst>
            </a:custGeom>
            <a:solidFill>
              <a:srgbClr val="E41B13"/>
            </a:solidFill>
          </p:spPr>
          <p:txBody>
            <a:bodyPr/>
            <a:lstStyle/>
            <a:p>
              <a:endParaRPr lang="en-GB"/>
            </a:p>
          </p:txBody>
        </p:sp>
        <p:sp>
          <p:nvSpPr>
            <p:cNvPr id="7" name="TextBox 7"/>
            <p:cNvSpPr txBox="1"/>
            <p:nvPr/>
          </p:nvSpPr>
          <p:spPr>
            <a:xfrm>
              <a:off x="0" y="79375"/>
              <a:ext cx="529333" cy="1166224"/>
            </a:xfrm>
            <a:prstGeom prst="rect">
              <a:avLst/>
            </a:prstGeom>
          </p:spPr>
          <p:txBody>
            <a:bodyPr lIns="24356" tIns="24356" rIns="24356" bIns="24356" rtlCol="0" anchor="ctr"/>
            <a:lstStyle/>
            <a:p>
              <a:pPr algn="ctr">
                <a:lnSpc>
                  <a:spcPts val="1946"/>
                </a:lnSpc>
              </a:pPr>
              <a:endParaRPr/>
            </a:p>
          </p:txBody>
        </p:sp>
      </p:grpSp>
      <p:sp>
        <p:nvSpPr>
          <p:cNvPr id="8" name="Freeform 8"/>
          <p:cNvSpPr/>
          <p:nvPr/>
        </p:nvSpPr>
        <p:spPr>
          <a:xfrm>
            <a:off x="4938707" y="2473428"/>
            <a:ext cx="401094" cy="442586"/>
          </a:xfrm>
          <a:custGeom>
            <a:avLst/>
            <a:gdLst/>
            <a:ahLst/>
            <a:cxnLst/>
            <a:rect l="l" t="t" r="r" b="b"/>
            <a:pathLst>
              <a:path w="401094" h="442586">
                <a:moveTo>
                  <a:pt x="0" y="0"/>
                </a:moveTo>
                <a:lnTo>
                  <a:pt x="401094" y="0"/>
                </a:lnTo>
                <a:lnTo>
                  <a:pt x="401094" y="442586"/>
                </a:lnTo>
                <a:lnTo>
                  <a:pt x="0" y="4425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4862767" y="1664824"/>
            <a:ext cx="552975" cy="667035"/>
          </a:xfrm>
          <a:custGeom>
            <a:avLst/>
            <a:gdLst/>
            <a:ahLst/>
            <a:cxnLst/>
            <a:rect l="l" t="t" r="r" b="b"/>
            <a:pathLst>
              <a:path w="552975" h="667035">
                <a:moveTo>
                  <a:pt x="0" y="0"/>
                </a:moveTo>
                <a:lnTo>
                  <a:pt x="552975" y="0"/>
                </a:lnTo>
                <a:lnTo>
                  <a:pt x="552975" y="667035"/>
                </a:lnTo>
                <a:lnTo>
                  <a:pt x="0" y="667035"/>
                </a:lnTo>
                <a:lnTo>
                  <a:pt x="0" y="0"/>
                </a:lnTo>
                <a:close/>
              </a:path>
            </a:pathLst>
          </a:custGeom>
          <a:blipFill>
            <a:blip r:embed="rId9"/>
            <a:stretch>
              <a:fillRect t="-36762"/>
            </a:stretch>
          </a:blipFill>
        </p:spPr>
        <p:txBody>
          <a:bodyPr/>
          <a:lstStyle/>
          <a:p>
            <a:endParaRPr lang="en-GB"/>
          </a:p>
        </p:txBody>
      </p:sp>
      <p:sp>
        <p:nvSpPr>
          <p:cNvPr id="10" name="Freeform 10"/>
          <p:cNvSpPr/>
          <p:nvPr/>
        </p:nvSpPr>
        <p:spPr>
          <a:xfrm>
            <a:off x="8280913" y="483282"/>
            <a:ext cx="4183813" cy="3686368"/>
          </a:xfrm>
          <a:custGeom>
            <a:avLst/>
            <a:gdLst/>
            <a:ahLst/>
            <a:cxnLst/>
            <a:rect l="l" t="t" r="r" b="b"/>
            <a:pathLst>
              <a:path w="4183813" h="3686368">
                <a:moveTo>
                  <a:pt x="0" y="0"/>
                </a:moveTo>
                <a:lnTo>
                  <a:pt x="4183813" y="0"/>
                </a:lnTo>
                <a:lnTo>
                  <a:pt x="4183813" y="3686368"/>
                </a:lnTo>
                <a:lnTo>
                  <a:pt x="0" y="3686368"/>
                </a:lnTo>
                <a:lnTo>
                  <a:pt x="0" y="0"/>
                </a:lnTo>
                <a:close/>
              </a:path>
            </a:pathLst>
          </a:custGeom>
          <a:blipFill>
            <a:blip r:embed="rId10"/>
            <a:stretch>
              <a:fillRect/>
            </a:stretch>
          </a:blipFill>
        </p:spPr>
        <p:txBody>
          <a:bodyPr/>
          <a:lstStyle/>
          <a:p>
            <a:endParaRPr lang="en-GB"/>
          </a:p>
        </p:txBody>
      </p:sp>
      <p:sp>
        <p:nvSpPr>
          <p:cNvPr id="11" name="Freeform 11"/>
          <p:cNvSpPr/>
          <p:nvPr/>
        </p:nvSpPr>
        <p:spPr>
          <a:xfrm rot="-747491" flipH="1">
            <a:off x="9884153" y="1057309"/>
            <a:ext cx="1287176" cy="1036713"/>
          </a:xfrm>
          <a:custGeom>
            <a:avLst/>
            <a:gdLst/>
            <a:ahLst/>
            <a:cxnLst/>
            <a:rect l="l" t="t" r="r" b="b"/>
            <a:pathLst>
              <a:path w="1287176" h="1036713">
                <a:moveTo>
                  <a:pt x="1287176" y="0"/>
                </a:moveTo>
                <a:lnTo>
                  <a:pt x="0" y="0"/>
                </a:lnTo>
                <a:lnTo>
                  <a:pt x="0" y="1036713"/>
                </a:lnTo>
                <a:lnTo>
                  <a:pt x="1287176" y="1036713"/>
                </a:lnTo>
                <a:lnTo>
                  <a:pt x="128717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2" name="Freeform 12"/>
          <p:cNvSpPr/>
          <p:nvPr/>
        </p:nvSpPr>
        <p:spPr>
          <a:xfrm>
            <a:off x="9818590" y="4883414"/>
            <a:ext cx="1934808" cy="2348068"/>
          </a:xfrm>
          <a:custGeom>
            <a:avLst/>
            <a:gdLst/>
            <a:ahLst/>
            <a:cxnLst/>
            <a:rect l="l" t="t" r="r" b="b"/>
            <a:pathLst>
              <a:path w="1934808" h="2348068">
                <a:moveTo>
                  <a:pt x="0" y="0"/>
                </a:moveTo>
                <a:lnTo>
                  <a:pt x="1934808" y="0"/>
                </a:lnTo>
                <a:lnTo>
                  <a:pt x="1934808" y="2348067"/>
                </a:lnTo>
                <a:lnTo>
                  <a:pt x="0" y="2348067"/>
                </a:lnTo>
                <a:lnTo>
                  <a:pt x="0" y="0"/>
                </a:lnTo>
                <a:close/>
              </a:path>
            </a:pathLst>
          </a:custGeom>
          <a:blipFill>
            <a:blip r:embed="rId13"/>
            <a:stretch>
              <a:fillRect/>
            </a:stretch>
          </a:blipFill>
        </p:spPr>
        <p:txBody>
          <a:bodyPr/>
          <a:lstStyle/>
          <a:p>
            <a:endParaRPr lang="en-GB"/>
          </a:p>
        </p:txBody>
      </p:sp>
      <p:sp>
        <p:nvSpPr>
          <p:cNvPr id="13" name="TextBox 13"/>
          <p:cNvSpPr txBox="1"/>
          <p:nvPr/>
        </p:nvSpPr>
        <p:spPr>
          <a:xfrm>
            <a:off x="5566161" y="2568456"/>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4" name="TextBox 14"/>
          <p:cNvSpPr txBox="1"/>
          <p:nvPr/>
        </p:nvSpPr>
        <p:spPr>
          <a:xfrm>
            <a:off x="5433448" y="1930987"/>
            <a:ext cx="2103263"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Monkey Madness</a:t>
            </a:r>
          </a:p>
        </p:txBody>
      </p:sp>
      <p:sp>
        <p:nvSpPr>
          <p:cNvPr id="15" name="TextBox 15"/>
          <p:cNvSpPr txBox="1"/>
          <p:nvPr/>
        </p:nvSpPr>
        <p:spPr>
          <a:xfrm>
            <a:off x="4461668" y="368982"/>
            <a:ext cx="4298026" cy="1377761"/>
          </a:xfrm>
          <a:prstGeom prst="rect">
            <a:avLst/>
          </a:prstGeom>
        </p:spPr>
        <p:txBody>
          <a:bodyPr lIns="0" tIns="0" rIns="0" bIns="0" rtlCol="0" anchor="t">
            <a:spAutoFit/>
          </a:bodyPr>
          <a:lstStyle/>
          <a:p>
            <a:pPr algn="ctr">
              <a:lnSpc>
                <a:spcPts val="5369"/>
              </a:lnSpc>
            </a:pPr>
            <a:r>
              <a:rPr lang="en-US" sz="3835">
                <a:solidFill>
                  <a:srgbClr val="E41B13"/>
                </a:solidFill>
                <a:latin typeface="Omnes Bold"/>
                <a:ea typeface="Omnes Bold"/>
                <a:cs typeface="Omnes Bold"/>
                <a:sym typeface="Omnes Bold"/>
              </a:rPr>
              <a:t>Chester’s </a:t>
            </a:r>
          </a:p>
          <a:p>
            <a:pPr algn="ctr">
              <a:lnSpc>
                <a:spcPts val="5369"/>
              </a:lnSpc>
              <a:spcBef>
                <a:spcPct val="0"/>
              </a:spcBef>
            </a:pPr>
            <a:r>
              <a:rPr lang="en-US" sz="3835">
                <a:solidFill>
                  <a:srgbClr val="E41B13"/>
                </a:solidFill>
                <a:latin typeface="Omnes Bold"/>
                <a:ea typeface="Omnes Bold"/>
                <a:cs typeface="Omnes Bold"/>
                <a:sym typeface="Omnes Bold"/>
              </a:rPr>
              <a:t>Christmas Quiz</a:t>
            </a:r>
          </a:p>
        </p:txBody>
      </p:sp>
      <p:sp>
        <p:nvSpPr>
          <p:cNvPr id="16" name="TextBox 16"/>
          <p:cNvSpPr txBox="1"/>
          <p:nvPr/>
        </p:nvSpPr>
        <p:spPr>
          <a:xfrm>
            <a:off x="5164203" y="3035660"/>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17" name="TextBox 17"/>
          <p:cNvSpPr txBox="1"/>
          <p:nvPr/>
        </p:nvSpPr>
        <p:spPr>
          <a:xfrm>
            <a:off x="5139254" y="5122716"/>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18" name="TextBox 18"/>
          <p:cNvSpPr txBox="1"/>
          <p:nvPr/>
        </p:nvSpPr>
        <p:spPr>
          <a:xfrm>
            <a:off x="5183687" y="6995987"/>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9" name="TextBox 19"/>
          <p:cNvSpPr txBox="1"/>
          <p:nvPr/>
        </p:nvSpPr>
        <p:spPr>
          <a:xfrm>
            <a:off x="5183687" y="3437855"/>
            <a:ext cx="5011941" cy="1688385"/>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Take your pupils on a Christmas adventure as you go through our short Power Point with questions along the way. Place a red object on one side of the room and a green on the other side. The answers to each of the questions are written in green or red. The pupils must answer by moving to the side of the room they think the answer is. </a:t>
            </a:r>
          </a:p>
        </p:txBody>
      </p:sp>
      <p:sp>
        <p:nvSpPr>
          <p:cNvPr id="20" name="TextBox 20"/>
          <p:cNvSpPr txBox="1"/>
          <p:nvPr/>
        </p:nvSpPr>
        <p:spPr>
          <a:xfrm>
            <a:off x="4938707" y="5589697"/>
            <a:ext cx="5066532" cy="140981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21" name="TextBox 21"/>
          <p:cNvSpPr txBox="1"/>
          <p:nvPr/>
        </p:nvSpPr>
        <p:spPr>
          <a:xfrm>
            <a:off x="5164203" y="7545169"/>
            <a:ext cx="5621791" cy="2524096"/>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This activity is suited to all ages. See  PowerPoint for more information - there are separate powerpoints for foundation, KS1 and KS2</a:t>
            </a:r>
          </a:p>
          <a:p>
            <a:pPr algn="l">
              <a:lnSpc>
                <a:spcPts val="2215"/>
              </a:lnSpc>
            </a:pPr>
            <a:r>
              <a:rPr lang="en-US" sz="1582">
                <a:solidFill>
                  <a:srgbClr val="000000"/>
                </a:solidFill>
                <a:latin typeface="Omnes Regular"/>
                <a:ea typeface="Omnes Regular"/>
                <a:cs typeface="Omnes Regular"/>
                <a:sym typeface="Omnes Regular"/>
              </a:rPr>
              <a:t>If space is limited you can ask your pupils to stand in a particular position for example, if they think the answer is red = stand and put their hands on their head, if they think the answer is green = stand and put their hands on their shoulders. </a:t>
            </a:r>
          </a:p>
          <a:p>
            <a:pPr algn="l">
              <a:lnSpc>
                <a:spcPts val="2215"/>
              </a:lnSpc>
            </a:pPr>
            <a:endParaRPr lang="en-US" sz="1582">
              <a:solidFill>
                <a:srgbClr val="000000"/>
              </a:solidFill>
              <a:latin typeface="Omnes Regular"/>
              <a:ea typeface="Omnes Regular"/>
              <a:cs typeface="Omnes Regular"/>
              <a:sym typeface="Omnes Regular"/>
            </a:endParaRPr>
          </a:p>
          <a:p>
            <a:pPr algn="l">
              <a:lnSpc>
                <a:spcPts val="2215"/>
              </a:lnSpc>
              <a:spcBef>
                <a:spcPct val="0"/>
              </a:spcBef>
            </a:pPr>
            <a:endParaRPr lang="en-US" sz="1582">
              <a:solidFill>
                <a:srgbClr val="000000"/>
              </a:solidFill>
              <a:latin typeface="Omnes Regular"/>
              <a:ea typeface="Omnes Regular"/>
              <a:cs typeface="Omnes Regular"/>
              <a:sym typeface="Omnes Regular"/>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477814" y="2527845"/>
            <a:ext cx="1912483" cy="9071024"/>
            <a:chOff x="0" y="0"/>
            <a:chExt cx="342695" cy="1625425"/>
          </a:xfrm>
        </p:grpSpPr>
        <p:sp>
          <p:nvSpPr>
            <p:cNvPr id="3" name="Freeform 3"/>
            <p:cNvSpPr/>
            <p:nvPr/>
          </p:nvSpPr>
          <p:spPr>
            <a:xfrm>
              <a:off x="0" y="0"/>
              <a:ext cx="342695" cy="1625425"/>
            </a:xfrm>
            <a:custGeom>
              <a:avLst/>
              <a:gdLst/>
              <a:ahLst/>
              <a:cxnLst/>
              <a:rect l="l" t="t" r="r" b="b"/>
              <a:pathLst>
                <a:path w="342695" h="1625425">
                  <a:moveTo>
                    <a:pt x="114293" y="19070"/>
                  </a:moveTo>
                  <a:cubicBezTo>
                    <a:pt x="131806" y="7556"/>
                    <a:pt x="151836" y="0"/>
                    <a:pt x="171440" y="0"/>
                  </a:cubicBezTo>
                  <a:cubicBezTo>
                    <a:pt x="191044" y="0"/>
                    <a:pt x="209908" y="6476"/>
                    <a:pt x="227292" y="17990"/>
                  </a:cubicBezTo>
                  <a:cubicBezTo>
                    <a:pt x="227662" y="18350"/>
                    <a:pt x="228032" y="18350"/>
                    <a:pt x="228402" y="18710"/>
                  </a:cubicBezTo>
                  <a:cubicBezTo>
                    <a:pt x="293686" y="64765"/>
                    <a:pt x="341771" y="186379"/>
                    <a:pt x="342695" y="346553"/>
                  </a:cubicBezTo>
                  <a:lnTo>
                    <a:pt x="342695" y="1625425"/>
                  </a:lnTo>
                  <a:lnTo>
                    <a:pt x="0" y="1625425"/>
                  </a:lnTo>
                  <a:lnTo>
                    <a:pt x="0" y="347502"/>
                  </a:lnTo>
                  <a:cubicBezTo>
                    <a:pt x="925" y="185660"/>
                    <a:pt x="48270" y="64045"/>
                    <a:pt x="114293" y="19070"/>
                  </a:cubicBezTo>
                  <a:close/>
                </a:path>
              </a:pathLst>
            </a:custGeom>
            <a:solidFill>
              <a:srgbClr val="E41B13"/>
            </a:solidFill>
          </p:spPr>
          <p:txBody>
            <a:bodyPr/>
            <a:lstStyle/>
            <a:p>
              <a:endParaRPr lang="en-GB"/>
            </a:p>
          </p:txBody>
        </p:sp>
        <p:sp>
          <p:nvSpPr>
            <p:cNvPr id="4" name="TextBox 4"/>
            <p:cNvSpPr txBox="1"/>
            <p:nvPr/>
          </p:nvSpPr>
          <p:spPr>
            <a:xfrm>
              <a:off x="0" y="41275"/>
              <a:ext cx="342695"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5"/>
            <a:stretch>
              <a:fillRect/>
            </a:stretch>
          </a:blipFill>
        </p:spPr>
        <p:txBody>
          <a:bodyPr/>
          <a:lstStyle/>
          <a:p>
            <a:endParaRPr lang="en-GB"/>
          </a:p>
        </p:txBody>
      </p:sp>
      <p:sp>
        <p:nvSpPr>
          <p:cNvPr id="7" name="TextBox 7"/>
          <p:cNvSpPr txBox="1"/>
          <p:nvPr/>
        </p:nvSpPr>
        <p:spPr>
          <a:xfrm>
            <a:off x="641416" y="3596235"/>
            <a:ext cx="17005168" cy="18103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Foundation Level </a:t>
            </a:r>
          </a:p>
        </p:txBody>
      </p:sp>
      <p:sp>
        <p:nvSpPr>
          <p:cNvPr id="8" name="TextBox 8"/>
          <p:cNvSpPr txBox="1"/>
          <p:nvPr/>
        </p:nvSpPr>
        <p:spPr>
          <a:xfrm>
            <a:off x="1673437" y="6562290"/>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9" name="Freeform 9"/>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6"/>
            <a:stretch>
              <a:fillRect/>
            </a:stretch>
          </a:blipFill>
        </p:spPr>
        <p:txBody>
          <a:bodyPr/>
          <a:lstStyle/>
          <a:p>
            <a:endParaRPr lang="en-GB"/>
          </a:p>
        </p:txBody>
      </p:sp>
      <p:sp>
        <p:nvSpPr>
          <p:cNvPr id="10" name="TextBox 10"/>
          <p:cNvSpPr txBox="1"/>
          <p:nvPr/>
        </p:nvSpPr>
        <p:spPr>
          <a:xfrm>
            <a:off x="3183149" y="6562290"/>
            <a:ext cx="1335524"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5 mins</a:t>
            </a:r>
          </a:p>
        </p:txBody>
      </p:sp>
      <p:sp>
        <p:nvSpPr>
          <p:cNvPr id="11" name="Freeform 11"/>
          <p:cNvSpPr/>
          <p:nvPr/>
        </p:nvSpPr>
        <p:spPr>
          <a:xfrm>
            <a:off x="-7986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Freeform 12"/>
          <p:cNvSpPr/>
          <p:nvPr/>
        </p:nvSpPr>
        <p:spPr>
          <a:xfrm>
            <a:off x="6070066"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p:cNvSpPr/>
          <p:nvPr/>
        </p:nvSpPr>
        <p:spPr>
          <a:xfrm>
            <a:off x="1221793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6580831" y="3456225"/>
            <a:ext cx="4484796" cy="4114800"/>
          </a:xfrm>
          <a:custGeom>
            <a:avLst/>
            <a:gdLst/>
            <a:ahLst/>
            <a:cxnLst/>
            <a:rect l="l" t="t" r="r" b="b"/>
            <a:pathLst>
              <a:path w="4484796" h="4114800">
                <a:moveTo>
                  <a:pt x="0" y="0"/>
                </a:moveTo>
                <a:lnTo>
                  <a:pt x="4484795" y="0"/>
                </a:lnTo>
                <a:lnTo>
                  <a:pt x="448479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923387" y="1251603"/>
            <a:ext cx="16335913" cy="1628769"/>
          </a:xfrm>
          <a:prstGeom prst="rect">
            <a:avLst/>
          </a:prstGeom>
        </p:spPr>
        <p:txBody>
          <a:bodyPr lIns="0" tIns="0" rIns="0" bIns="0" rtlCol="0" anchor="t">
            <a:spAutoFit/>
          </a:bodyPr>
          <a:lstStyle/>
          <a:p>
            <a:pPr algn="ctr">
              <a:lnSpc>
                <a:spcPts val="12600"/>
              </a:lnSpc>
              <a:spcBef>
                <a:spcPct val="0"/>
              </a:spcBef>
            </a:pPr>
            <a:r>
              <a:rPr lang="en-US" sz="9000">
                <a:solidFill>
                  <a:srgbClr val="000000"/>
                </a:solidFill>
                <a:latin typeface="Omnes Semibold"/>
                <a:ea typeface="Omnes Semibold"/>
                <a:cs typeface="Omnes Semibold"/>
                <a:sym typeface="Omnes Semibold"/>
              </a:rPr>
              <a:t>What colour is Rudolph’s nose? </a:t>
            </a:r>
          </a:p>
        </p:txBody>
      </p:sp>
      <p:sp>
        <p:nvSpPr>
          <p:cNvPr id="6" name="TextBox 6"/>
          <p:cNvSpPr txBox="1"/>
          <p:nvPr/>
        </p:nvSpPr>
        <p:spPr>
          <a:xfrm>
            <a:off x="584845" y="4203298"/>
            <a:ext cx="5319236"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Brown </a:t>
            </a:r>
          </a:p>
        </p:txBody>
      </p:sp>
      <p:sp>
        <p:nvSpPr>
          <p:cNvPr id="7" name="TextBox 7"/>
          <p:cNvSpPr txBox="1"/>
          <p:nvPr/>
        </p:nvSpPr>
        <p:spPr>
          <a:xfrm>
            <a:off x="13218882" y="4391231"/>
            <a:ext cx="2970967"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Red</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5" name="TextBox 5"/>
          <p:cNvSpPr txBox="1"/>
          <p:nvPr/>
        </p:nvSpPr>
        <p:spPr>
          <a:xfrm>
            <a:off x="12049676" y="4800600"/>
            <a:ext cx="2970967"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Red</a:t>
            </a:r>
          </a:p>
        </p:txBody>
      </p:sp>
      <p:sp>
        <p:nvSpPr>
          <p:cNvPr id="6" name="Freeform 6"/>
          <p:cNvSpPr/>
          <p:nvPr/>
        </p:nvSpPr>
        <p:spPr>
          <a:xfrm>
            <a:off x="5758748" y="3585867"/>
            <a:ext cx="4484796" cy="4114800"/>
          </a:xfrm>
          <a:custGeom>
            <a:avLst/>
            <a:gdLst/>
            <a:ahLst/>
            <a:cxnLst/>
            <a:rect l="l" t="t" r="r" b="b"/>
            <a:pathLst>
              <a:path w="4484796" h="4114800">
                <a:moveTo>
                  <a:pt x="0" y="0"/>
                </a:moveTo>
                <a:lnTo>
                  <a:pt x="4484796" y="0"/>
                </a:lnTo>
                <a:lnTo>
                  <a:pt x="448479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6996223" y="3699267"/>
            <a:ext cx="4275646" cy="5190466"/>
          </a:xfrm>
          <a:custGeom>
            <a:avLst/>
            <a:gdLst/>
            <a:ahLst/>
            <a:cxnLst/>
            <a:rect l="l" t="t" r="r" b="b"/>
            <a:pathLst>
              <a:path w="4275646" h="5190466">
                <a:moveTo>
                  <a:pt x="0" y="0"/>
                </a:moveTo>
                <a:lnTo>
                  <a:pt x="4275646" y="0"/>
                </a:lnTo>
                <a:lnTo>
                  <a:pt x="4275646" y="5190466"/>
                </a:lnTo>
                <a:lnTo>
                  <a:pt x="0" y="5190466"/>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242008" y="1785516"/>
            <a:ext cx="16344305"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What date is Christmas day?</a:t>
            </a:r>
          </a:p>
        </p:txBody>
      </p:sp>
      <p:sp>
        <p:nvSpPr>
          <p:cNvPr id="6" name="TextBox 6"/>
          <p:cNvSpPr txBox="1"/>
          <p:nvPr/>
        </p:nvSpPr>
        <p:spPr>
          <a:xfrm>
            <a:off x="339109" y="4318137"/>
            <a:ext cx="6025467" cy="3282858"/>
          </a:xfrm>
          <a:prstGeom prst="rect">
            <a:avLst/>
          </a:prstGeom>
        </p:spPr>
        <p:txBody>
          <a:bodyPr lIns="0" tIns="0" rIns="0" bIns="0" rtlCol="0" anchor="t">
            <a:spAutoFit/>
          </a:bodyPr>
          <a:lstStyle/>
          <a:p>
            <a:pPr algn="ctr">
              <a:lnSpc>
                <a:spcPts val="12872"/>
              </a:lnSpc>
              <a:spcBef>
                <a:spcPct val="0"/>
              </a:spcBef>
            </a:pPr>
            <a:r>
              <a:rPr lang="en-US" sz="9194">
                <a:solidFill>
                  <a:srgbClr val="005F1C"/>
                </a:solidFill>
                <a:latin typeface="Omnes Bold"/>
                <a:ea typeface="Omnes Bold"/>
                <a:cs typeface="Omnes Bold"/>
                <a:sym typeface="Omnes Bold"/>
              </a:rPr>
              <a:t>25th December</a:t>
            </a:r>
          </a:p>
        </p:txBody>
      </p:sp>
      <p:sp>
        <p:nvSpPr>
          <p:cNvPr id="7" name="TextBox 7"/>
          <p:cNvSpPr txBox="1"/>
          <p:nvPr/>
        </p:nvSpPr>
        <p:spPr>
          <a:xfrm>
            <a:off x="11271869" y="4179467"/>
            <a:ext cx="6025467" cy="3271658"/>
          </a:xfrm>
          <a:prstGeom prst="rect">
            <a:avLst/>
          </a:prstGeom>
        </p:spPr>
        <p:txBody>
          <a:bodyPr lIns="0" tIns="0" rIns="0" bIns="0" rtlCol="0" anchor="t">
            <a:spAutoFit/>
          </a:bodyPr>
          <a:lstStyle/>
          <a:p>
            <a:pPr algn="ctr">
              <a:lnSpc>
                <a:spcPts val="12872"/>
              </a:lnSpc>
              <a:spcBef>
                <a:spcPct val="0"/>
              </a:spcBef>
            </a:pPr>
            <a:r>
              <a:rPr lang="en-US" sz="9194">
                <a:solidFill>
                  <a:srgbClr val="E41B13"/>
                </a:solidFill>
                <a:latin typeface="Omnes Bold"/>
                <a:ea typeface="Omnes Bold"/>
                <a:cs typeface="Omnes Bold"/>
                <a:sym typeface="Omnes Bold"/>
              </a:rPr>
              <a:t>24th December</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4384401" y="3437005"/>
            <a:ext cx="4275646" cy="5190466"/>
          </a:xfrm>
          <a:custGeom>
            <a:avLst/>
            <a:gdLst/>
            <a:ahLst/>
            <a:cxnLst/>
            <a:rect l="l" t="t" r="r" b="b"/>
            <a:pathLst>
              <a:path w="4275646" h="5190466">
                <a:moveTo>
                  <a:pt x="0" y="0"/>
                </a:moveTo>
                <a:lnTo>
                  <a:pt x="4275646" y="0"/>
                </a:lnTo>
                <a:lnTo>
                  <a:pt x="4275646" y="5190465"/>
                </a:lnTo>
                <a:lnTo>
                  <a:pt x="0" y="5190465"/>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8938168" y="3242967"/>
            <a:ext cx="8977263" cy="4535178"/>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25th December</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6498312" y="4147814"/>
            <a:ext cx="4969383" cy="5379576"/>
          </a:xfrm>
          <a:custGeom>
            <a:avLst/>
            <a:gdLst/>
            <a:ahLst/>
            <a:cxnLst/>
            <a:rect l="l" t="t" r="r" b="b"/>
            <a:pathLst>
              <a:path w="4969383" h="5379576">
                <a:moveTo>
                  <a:pt x="0" y="0"/>
                </a:moveTo>
                <a:lnTo>
                  <a:pt x="4969384" y="0"/>
                </a:lnTo>
                <a:lnTo>
                  <a:pt x="4969384" y="5379575"/>
                </a:lnTo>
                <a:lnTo>
                  <a:pt x="0" y="5379575"/>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7079" y="973455"/>
            <a:ext cx="18280921" cy="3174359"/>
          </a:xfrm>
          <a:prstGeom prst="rect">
            <a:avLst/>
          </a:prstGeom>
        </p:spPr>
        <p:txBody>
          <a:bodyPr lIns="0" tIns="0" rIns="0" bIns="0" rtlCol="0" anchor="t">
            <a:spAutoFit/>
          </a:bodyPr>
          <a:lstStyle/>
          <a:p>
            <a:pPr algn="ctr">
              <a:lnSpc>
                <a:spcPts val="12460"/>
              </a:lnSpc>
              <a:spcBef>
                <a:spcPct val="0"/>
              </a:spcBef>
            </a:pPr>
            <a:r>
              <a:rPr lang="en-US" sz="8900">
                <a:solidFill>
                  <a:srgbClr val="000000"/>
                </a:solidFill>
                <a:latin typeface="Omnes Semibold"/>
                <a:ea typeface="Omnes Semibold"/>
                <a:cs typeface="Omnes Semibold"/>
                <a:sym typeface="Omnes Semibold"/>
              </a:rPr>
              <a:t>What are Santa’s little helpers called?</a:t>
            </a:r>
          </a:p>
        </p:txBody>
      </p:sp>
      <p:sp>
        <p:nvSpPr>
          <p:cNvPr id="6" name="TextBox 6"/>
          <p:cNvSpPr txBox="1"/>
          <p:nvPr/>
        </p:nvSpPr>
        <p:spPr>
          <a:xfrm>
            <a:off x="1028700" y="4800600"/>
            <a:ext cx="4077295"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Elves</a:t>
            </a:r>
          </a:p>
        </p:txBody>
      </p:sp>
      <p:sp>
        <p:nvSpPr>
          <p:cNvPr id="7" name="TextBox 7"/>
          <p:cNvSpPr txBox="1"/>
          <p:nvPr/>
        </p:nvSpPr>
        <p:spPr>
          <a:xfrm>
            <a:off x="12035194" y="4800600"/>
            <a:ext cx="5224106"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Fairies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5303984" y="3372781"/>
            <a:ext cx="4969383" cy="5379576"/>
          </a:xfrm>
          <a:custGeom>
            <a:avLst/>
            <a:gdLst/>
            <a:ahLst/>
            <a:cxnLst/>
            <a:rect l="l" t="t" r="r" b="b"/>
            <a:pathLst>
              <a:path w="4969383" h="5379576">
                <a:moveTo>
                  <a:pt x="0" y="0"/>
                </a:moveTo>
                <a:lnTo>
                  <a:pt x="4969383" y="0"/>
                </a:lnTo>
                <a:lnTo>
                  <a:pt x="4969383" y="5379576"/>
                </a:lnTo>
                <a:lnTo>
                  <a:pt x="0" y="5379576"/>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0993472" y="4695825"/>
            <a:ext cx="5374124" cy="2994309"/>
          </a:xfrm>
          <a:prstGeom prst="rect">
            <a:avLst/>
          </a:prstGeom>
        </p:spPr>
        <p:txBody>
          <a:bodyPr lIns="0" tIns="0" rIns="0" bIns="0" rtlCol="0" anchor="t">
            <a:spAutoFit/>
          </a:bodyPr>
          <a:lstStyle/>
          <a:p>
            <a:pPr algn="ctr">
              <a:lnSpc>
                <a:spcPts val="23434"/>
              </a:lnSpc>
              <a:spcBef>
                <a:spcPct val="0"/>
              </a:spcBef>
            </a:pPr>
            <a:r>
              <a:rPr lang="en-US" sz="16738">
                <a:solidFill>
                  <a:srgbClr val="005F1C"/>
                </a:solidFill>
                <a:latin typeface="Omnes Bold"/>
                <a:ea typeface="Omnes Bold"/>
                <a:cs typeface="Omnes Bold"/>
                <a:sym typeface="Omnes Bold"/>
              </a:rPr>
              <a:t>Elves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Props1.xml><?xml version="1.0" encoding="utf-8"?>
<ds:datastoreItem xmlns:ds="http://schemas.openxmlformats.org/officeDocument/2006/customXml" ds:itemID="{D5D9797C-6673-4AC2-9C36-CEB80079A90F}">
  <ds:schemaRefs>
    <ds:schemaRef ds:uri="http://schemas.microsoft.com/sharepoint/v3/contenttype/forms"/>
  </ds:schemaRefs>
</ds:datastoreItem>
</file>

<file path=customXml/itemProps2.xml><?xml version="1.0" encoding="utf-8"?>
<ds:datastoreItem xmlns:ds="http://schemas.openxmlformats.org/officeDocument/2006/customXml" ds:itemID="{37271FDC-A20F-4761-BE72-787327228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7FBF54-CFFE-438F-B402-2BF69DA48671}">
  <ds:schemaRefs>
    <ds:schemaRef ds:uri="http://purl.org/dc/dcmitype/"/>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documentManagement/types"/>
    <ds:schemaRef ds:uri="8eb830d9-311e-48e7-bd78-c201a7dce4d8"/>
    <ds:schemaRef ds:uri="c8c3aaa0-0762-42cb-a2a7-6988fc82b46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296</Words>
  <Application>Microsoft Office PowerPoint</Application>
  <PresentationFormat>Custom</PresentationFormat>
  <Paragraphs>46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Omnes Bold</vt:lpstr>
      <vt:lpstr>Omnes Semibold</vt:lpstr>
      <vt:lpstr>Arial</vt:lpstr>
      <vt:lpstr>Calibri</vt:lpstr>
      <vt:lpstr>Omnes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Chester's Christmas Quiz Foundation</dc:title>
  <cp:lastModifiedBy>Rakia Alouane</cp:lastModifiedBy>
  <cp:revision>1</cp:revision>
  <dcterms:created xsi:type="dcterms:W3CDTF">2006-08-16T00:00:00Z</dcterms:created>
  <dcterms:modified xsi:type="dcterms:W3CDTF">2025-07-17T08:38:50Z</dcterms:modified>
  <dc:identifier>DAGWiyNn7iE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