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8288000" cy="10287000"/>
  <p:notesSz cx="6858000" cy="9144000"/>
  <p:embeddedFontLst>
    <p:embeddedFont>
      <p:font typeface="Omnes Bold" panose="020B0604020202020204" charset="0"/>
      <p:regular r:id="rId19"/>
    </p:embeddedFont>
    <p:embeddedFont>
      <p:font typeface="Omnes Regular" panose="020B0604020202020204" charset="0"/>
      <p:regular r:id="rId20"/>
    </p:embeddedFont>
    <p:embeddedFont>
      <p:font typeface="Omnes Semi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7.png"/><Relationship Id="rId9"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11.sv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7.sv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6.sv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1212268" y="2967264"/>
            <a:ext cx="11017437" cy="6792604"/>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Chester’s Christmas Quiz</a:t>
            </a:r>
          </a:p>
        </p:txBody>
      </p:sp>
      <p:sp>
        <p:nvSpPr>
          <p:cNvPr id="4" name="Freeform 4"/>
          <p:cNvSpPr/>
          <p:nvPr/>
        </p:nvSpPr>
        <p:spPr>
          <a:xfrm>
            <a:off x="11912853" y="5610281"/>
            <a:ext cx="4276996" cy="4503806"/>
          </a:xfrm>
          <a:custGeom>
            <a:avLst/>
            <a:gdLst/>
            <a:ahLst/>
            <a:cxnLst/>
            <a:rect l="l" t="t" r="r" b="b"/>
            <a:pathLst>
              <a:path w="4276996" h="4503806">
                <a:moveTo>
                  <a:pt x="0" y="0"/>
                </a:moveTo>
                <a:lnTo>
                  <a:pt x="4276996" y="0"/>
                </a:lnTo>
                <a:lnTo>
                  <a:pt x="4276996" y="4503806"/>
                </a:lnTo>
                <a:lnTo>
                  <a:pt x="0" y="4503806"/>
                </a:lnTo>
                <a:lnTo>
                  <a:pt x="0" y="0"/>
                </a:lnTo>
                <a:close/>
              </a:path>
            </a:pathLst>
          </a:custGeom>
          <a:blipFill>
            <a:blip r:embed="rId4"/>
            <a:stretch>
              <a:fillRect/>
            </a:stretch>
          </a:blipFill>
        </p:spPr>
        <p:txBody>
          <a:bodyPr/>
          <a:lstStyle/>
          <a:p>
            <a:endParaRPr lang="en-GB"/>
          </a:p>
        </p:txBody>
      </p:sp>
      <p:sp>
        <p:nvSpPr>
          <p:cNvPr id="5" name="Freeform 5"/>
          <p:cNvSpPr/>
          <p:nvPr/>
        </p:nvSpPr>
        <p:spPr>
          <a:xfrm>
            <a:off x="0" y="7285639"/>
            <a:ext cx="4047026" cy="3208188"/>
          </a:xfrm>
          <a:custGeom>
            <a:avLst/>
            <a:gdLst/>
            <a:ahLst/>
            <a:cxnLst/>
            <a:rect l="l" t="t" r="r" b="b"/>
            <a:pathLst>
              <a:path w="4047026" h="3208188">
                <a:moveTo>
                  <a:pt x="0" y="0"/>
                </a:moveTo>
                <a:lnTo>
                  <a:pt x="4047026" y="0"/>
                </a:lnTo>
                <a:lnTo>
                  <a:pt x="4047026" y="3208188"/>
                </a:lnTo>
                <a:lnTo>
                  <a:pt x="0" y="3208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7" name="Freeform 7"/>
          <p:cNvSpPr/>
          <p:nvPr/>
        </p:nvSpPr>
        <p:spPr>
          <a:xfrm flipH="1">
            <a:off x="12744054" y="4430952"/>
            <a:ext cx="2928493" cy="2358657"/>
          </a:xfrm>
          <a:custGeom>
            <a:avLst/>
            <a:gdLst/>
            <a:ahLst/>
            <a:cxnLst/>
            <a:rect l="l" t="t" r="r" b="b"/>
            <a:pathLst>
              <a:path w="2928493" h="2358657">
                <a:moveTo>
                  <a:pt x="2928493" y="0"/>
                </a:moveTo>
                <a:lnTo>
                  <a:pt x="0" y="0"/>
                </a:lnTo>
                <a:lnTo>
                  <a:pt x="0" y="2358657"/>
                </a:lnTo>
                <a:lnTo>
                  <a:pt x="2928493" y="2358657"/>
                </a:lnTo>
                <a:lnTo>
                  <a:pt x="2928493"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7986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Freeform 9"/>
          <p:cNvSpPr/>
          <p:nvPr/>
        </p:nvSpPr>
        <p:spPr>
          <a:xfrm>
            <a:off x="1222970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Freeform 10"/>
          <p:cNvSpPr/>
          <p:nvPr/>
        </p:nvSpPr>
        <p:spPr>
          <a:xfrm>
            <a:off x="606800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7162912" y="3335688"/>
            <a:ext cx="3450673" cy="6317021"/>
          </a:xfrm>
          <a:custGeom>
            <a:avLst/>
            <a:gdLst/>
            <a:ahLst/>
            <a:cxnLst/>
            <a:rect l="l" t="t" r="r" b="b"/>
            <a:pathLst>
              <a:path w="3450673" h="6317021">
                <a:moveTo>
                  <a:pt x="0" y="0"/>
                </a:moveTo>
                <a:lnTo>
                  <a:pt x="3450672" y="0"/>
                </a:lnTo>
                <a:lnTo>
                  <a:pt x="3450672" y="6317021"/>
                </a:lnTo>
                <a:lnTo>
                  <a:pt x="0" y="6317021"/>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45712" y="1375451"/>
            <a:ext cx="19959516" cy="1560187"/>
          </a:xfrm>
          <a:prstGeom prst="rect">
            <a:avLst/>
          </a:prstGeom>
        </p:spPr>
        <p:txBody>
          <a:bodyPr lIns="0" tIns="0" rIns="0" bIns="0" rtlCol="0" anchor="t">
            <a:spAutoFit/>
          </a:bodyPr>
          <a:lstStyle/>
          <a:p>
            <a:pPr algn="ctr">
              <a:lnSpc>
                <a:spcPts val="12180"/>
              </a:lnSpc>
              <a:spcBef>
                <a:spcPct val="0"/>
              </a:spcBef>
            </a:pPr>
            <a:r>
              <a:rPr lang="en-US" sz="8700">
                <a:solidFill>
                  <a:srgbClr val="000000"/>
                </a:solidFill>
                <a:latin typeface="Omnes Semibold"/>
                <a:ea typeface="Omnes Semibold"/>
                <a:cs typeface="Omnes Semibold"/>
                <a:sym typeface="Omnes Semibold"/>
              </a:rPr>
              <a:t>What is this person doing?</a:t>
            </a:r>
          </a:p>
        </p:txBody>
      </p:sp>
      <p:sp>
        <p:nvSpPr>
          <p:cNvPr id="6" name="TextBox 6"/>
          <p:cNvSpPr txBox="1"/>
          <p:nvPr/>
        </p:nvSpPr>
        <p:spPr>
          <a:xfrm>
            <a:off x="11465587" y="4006917"/>
            <a:ext cx="6166557" cy="2111241"/>
          </a:xfrm>
          <a:prstGeom prst="rect">
            <a:avLst/>
          </a:prstGeom>
        </p:spPr>
        <p:txBody>
          <a:bodyPr lIns="0" tIns="0" rIns="0" bIns="0" rtlCol="0" anchor="t">
            <a:spAutoFit/>
          </a:bodyPr>
          <a:lstStyle/>
          <a:p>
            <a:pPr algn="ctr">
              <a:lnSpc>
                <a:spcPts val="8292"/>
              </a:lnSpc>
              <a:spcBef>
                <a:spcPct val="0"/>
              </a:spcBef>
            </a:pPr>
            <a:r>
              <a:rPr lang="en-US" sz="5923">
                <a:solidFill>
                  <a:srgbClr val="E41B13"/>
                </a:solidFill>
                <a:latin typeface="Omnes Bold"/>
                <a:ea typeface="Omnes Bold"/>
                <a:cs typeface="Omnes Bold"/>
                <a:sym typeface="Omnes Bold"/>
              </a:rPr>
              <a:t>Singing Christmas carols</a:t>
            </a:r>
          </a:p>
        </p:txBody>
      </p:sp>
      <p:sp>
        <p:nvSpPr>
          <p:cNvPr id="7" name="TextBox 7"/>
          <p:cNvSpPr txBox="1"/>
          <p:nvPr/>
        </p:nvSpPr>
        <p:spPr>
          <a:xfrm>
            <a:off x="211047" y="4076484"/>
            <a:ext cx="6951864" cy="1972107"/>
          </a:xfrm>
          <a:prstGeom prst="rect">
            <a:avLst/>
          </a:prstGeom>
        </p:spPr>
        <p:txBody>
          <a:bodyPr lIns="0" tIns="0" rIns="0" bIns="0" rtlCol="0" anchor="t">
            <a:spAutoFit/>
          </a:bodyPr>
          <a:lstStyle/>
          <a:p>
            <a:pPr algn="ctr">
              <a:lnSpc>
                <a:spcPts val="7700"/>
              </a:lnSpc>
              <a:spcBef>
                <a:spcPct val="0"/>
              </a:spcBef>
            </a:pPr>
            <a:r>
              <a:rPr lang="en-US" sz="5500">
                <a:solidFill>
                  <a:srgbClr val="005F1C"/>
                </a:solidFill>
                <a:latin typeface="Omnes Bold"/>
                <a:ea typeface="Omnes Bold"/>
                <a:cs typeface="Omnes Bold"/>
                <a:sym typeface="Omnes Bold"/>
              </a:rPr>
              <a:t>Wrapping Christmas presents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4019242" y="2941279"/>
            <a:ext cx="3450673" cy="6317021"/>
          </a:xfrm>
          <a:custGeom>
            <a:avLst/>
            <a:gdLst/>
            <a:ahLst/>
            <a:cxnLst/>
            <a:rect l="l" t="t" r="r" b="b"/>
            <a:pathLst>
              <a:path w="3450673" h="6317021">
                <a:moveTo>
                  <a:pt x="0" y="0"/>
                </a:moveTo>
                <a:lnTo>
                  <a:pt x="3450673" y="0"/>
                </a:lnTo>
                <a:lnTo>
                  <a:pt x="3450673" y="6317021"/>
                </a:lnTo>
                <a:lnTo>
                  <a:pt x="0" y="6317021"/>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35758" y="1108830"/>
            <a:ext cx="19959516" cy="1560187"/>
          </a:xfrm>
          <a:prstGeom prst="rect">
            <a:avLst/>
          </a:prstGeom>
        </p:spPr>
        <p:txBody>
          <a:bodyPr lIns="0" tIns="0" rIns="0" bIns="0" rtlCol="0" anchor="t">
            <a:spAutoFit/>
          </a:bodyPr>
          <a:lstStyle/>
          <a:p>
            <a:pPr algn="ctr">
              <a:lnSpc>
                <a:spcPts val="12180"/>
              </a:lnSpc>
              <a:spcBef>
                <a:spcPct val="0"/>
              </a:spcBef>
            </a:pPr>
            <a:r>
              <a:rPr lang="en-US" sz="8700">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8870398" y="3365503"/>
            <a:ext cx="7096376" cy="5892797"/>
          </a:xfrm>
          <a:prstGeom prst="rect">
            <a:avLst/>
          </a:prstGeom>
        </p:spPr>
        <p:txBody>
          <a:bodyPr lIns="0" tIns="0" rIns="0" bIns="0" rtlCol="0" anchor="t">
            <a:spAutoFit/>
          </a:bodyPr>
          <a:lstStyle/>
          <a:p>
            <a:pPr algn="ctr">
              <a:lnSpc>
                <a:spcPts val="15400"/>
              </a:lnSpc>
              <a:spcBef>
                <a:spcPct val="0"/>
              </a:spcBef>
            </a:pPr>
            <a:r>
              <a:rPr lang="en-US" sz="11000">
                <a:solidFill>
                  <a:srgbClr val="E41B13"/>
                </a:solidFill>
                <a:latin typeface="Omnes Bold"/>
                <a:ea typeface="Omnes Bold"/>
                <a:cs typeface="Omnes Bold"/>
                <a:sym typeface="Omnes Bold"/>
              </a:rPr>
              <a:t>Singing Christmas carols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1028700" y="3177148"/>
            <a:ext cx="4940424" cy="3341523"/>
          </a:xfrm>
          <a:custGeom>
            <a:avLst/>
            <a:gdLst/>
            <a:ahLst/>
            <a:cxnLst/>
            <a:rect l="l" t="t" r="r" b="b"/>
            <a:pathLst>
              <a:path w="4940424" h="3341523">
                <a:moveTo>
                  <a:pt x="0" y="0"/>
                </a:moveTo>
                <a:lnTo>
                  <a:pt x="4940424" y="0"/>
                </a:lnTo>
                <a:lnTo>
                  <a:pt x="4940424" y="3341523"/>
                </a:lnTo>
                <a:lnTo>
                  <a:pt x="0" y="33415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11098005" y="3177148"/>
            <a:ext cx="4440562" cy="3341523"/>
          </a:xfrm>
          <a:custGeom>
            <a:avLst/>
            <a:gdLst/>
            <a:ahLst/>
            <a:cxnLst/>
            <a:rect l="l" t="t" r="r" b="b"/>
            <a:pathLst>
              <a:path w="4440562" h="3341523">
                <a:moveTo>
                  <a:pt x="0" y="0"/>
                </a:moveTo>
                <a:lnTo>
                  <a:pt x="4440562" y="0"/>
                </a:lnTo>
                <a:lnTo>
                  <a:pt x="4440562" y="3341523"/>
                </a:lnTo>
                <a:lnTo>
                  <a:pt x="0" y="334152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TextBox 6"/>
          <p:cNvSpPr txBox="1"/>
          <p:nvPr/>
        </p:nvSpPr>
        <p:spPr>
          <a:xfrm>
            <a:off x="212230" y="1293111"/>
            <a:ext cx="18288000" cy="1560187"/>
          </a:xfrm>
          <a:prstGeom prst="rect">
            <a:avLst/>
          </a:prstGeom>
        </p:spPr>
        <p:txBody>
          <a:bodyPr lIns="0" tIns="0" rIns="0" bIns="0" rtlCol="0" anchor="t">
            <a:spAutoFit/>
          </a:bodyPr>
          <a:lstStyle/>
          <a:p>
            <a:pPr algn="ctr">
              <a:lnSpc>
                <a:spcPts val="12180"/>
              </a:lnSpc>
              <a:spcBef>
                <a:spcPct val="0"/>
              </a:spcBef>
            </a:pPr>
            <a:r>
              <a:rPr lang="en-US" sz="8700">
                <a:solidFill>
                  <a:srgbClr val="000000"/>
                </a:solidFill>
                <a:latin typeface="Omnes Semibold"/>
                <a:ea typeface="Omnes Semibold"/>
                <a:cs typeface="Omnes Semibold"/>
                <a:sym typeface="Omnes Semibold"/>
              </a:rPr>
              <a:t>What is Santa’s mode of transport? </a:t>
            </a:r>
          </a:p>
        </p:txBody>
      </p:sp>
      <p:sp>
        <p:nvSpPr>
          <p:cNvPr id="7" name="TextBox 7"/>
          <p:cNvSpPr txBox="1"/>
          <p:nvPr/>
        </p:nvSpPr>
        <p:spPr>
          <a:xfrm>
            <a:off x="1403888" y="6537721"/>
            <a:ext cx="4190047" cy="2051051"/>
          </a:xfrm>
          <a:prstGeom prst="rect">
            <a:avLst/>
          </a:prstGeom>
        </p:spPr>
        <p:txBody>
          <a:bodyPr lIns="0" tIns="0" rIns="0" bIns="0" rtlCol="0" anchor="t">
            <a:spAutoFit/>
          </a:bodyPr>
          <a:lstStyle/>
          <a:p>
            <a:pPr algn="ctr">
              <a:lnSpc>
                <a:spcPts val="16099"/>
              </a:lnSpc>
              <a:spcBef>
                <a:spcPct val="0"/>
              </a:spcBef>
            </a:pPr>
            <a:r>
              <a:rPr lang="en-US" sz="11499">
                <a:solidFill>
                  <a:srgbClr val="005F1C"/>
                </a:solidFill>
                <a:latin typeface="Omnes Bold"/>
                <a:ea typeface="Omnes Bold"/>
                <a:cs typeface="Omnes Bold"/>
                <a:sym typeface="Omnes Bold"/>
              </a:rPr>
              <a:t>Sleigh</a:t>
            </a:r>
          </a:p>
        </p:txBody>
      </p:sp>
      <p:sp>
        <p:nvSpPr>
          <p:cNvPr id="8" name="TextBox 8"/>
          <p:cNvSpPr txBox="1"/>
          <p:nvPr/>
        </p:nvSpPr>
        <p:spPr>
          <a:xfrm>
            <a:off x="11388283" y="6537721"/>
            <a:ext cx="3860006" cy="2051051"/>
          </a:xfrm>
          <a:prstGeom prst="rect">
            <a:avLst/>
          </a:prstGeom>
        </p:spPr>
        <p:txBody>
          <a:bodyPr lIns="0" tIns="0" rIns="0" bIns="0" rtlCol="0" anchor="t">
            <a:spAutoFit/>
          </a:bodyPr>
          <a:lstStyle/>
          <a:p>
            <a:pPr algn="ctr">
              <a:lnSpc>
                <a:spcPts val="16099"/>
              </a:lnSpc>
              <a:spcBef>
                <a:spcPct val="0"/>
              </a:spcBef>
            </a:pPr>
            <a:r>
              <a:rPr lang="en-US" sz="11499">
                <a:solidFill>
                  <a:srgbClr val="E41B13"/>
                </a:solidFill>
                <a:latin typeface="Omnes Bold"/>
                <a:ea typeface="Omnes Bold"/>
                <a:cs typeface="Omnes Bold"/>
                <a:sym typeface="Omnes Bold"/>
              </a:rPr>
              <a:t>Plane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1474673" y="4368092"/>
            <a:ext cx="4940424" cy="3341523"/>
          </a:xfrm>
          <a:custGeom>
            <a:avLst/>
            <a:gdLst/>
            <a:ahLst/>
            <a:cxnLst/>
            <a:rect l="l" t="t" r="r" b="b"/>
            <a:pathLst>
              <a:path w="4940424" h="3341523">
                <a:moveTo>
                  <a:pt x="0" y="0"/>
                </a:moveTo>
                <a:lnTo>
                  <a:pt x="4940424" y="0"/>
                </a:lnTo>
                <a:lnTo>
                  <a:pt x="4940424" y="3341523"/>
                </a:lnTo>
                <a:lnTo>
                  <a:pt x="0" y="33415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35758" y="1108830"/>
            <a:ext cx="19959516" cy="1560187"/>
          </a:xfrm>
          <a:prstGeom prst="rect">
            <a:avLst/>
          </a:prstGeom>
        </p:spPr>
        <p:txBody>
          <a:bodyPr lIns="0" tIns="0" rIns="0" bIns="0" rtlCol="0" anchor="t">
            <a:spAutoFit/>
          </a:bodyPr>
          <a:lstStyle/>
          <a:p>
            <a:pPr algn="ctr">
              <a:lnSpc>
                <a:spcPts val="12180"/>
              </a:lnSpc>
              <a:spcBef>
                <a:spcPct val="0"/>
              </a:spcBef>
            </a:pPr>
            <a:r>
              <a:rPr lang="en-US" sz="8700">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8527658" y="5103104"/>
            <a:ext cx="4190047" cy="2051051"/>
          </a:xfrm>
          <a:prstGeom prst="rect">
            <a:avLst/>
          </a:prstGeom>
        </p:spPr>
        <p:txBody>
          <a:bodyPr lIns="0" tIns="0" rIns="0" bIns="0" rtlCol="0" anchor="t">
            <a:spAutoFit/>
          </a:bodyPr>
          <a:lstStyle/>
          <a:p>
            <a:pPr algn="ctr">
              <a:lnSpc>
                <a:spcPts val="16099"/>
              </a:lnSpc>
              <a:spcBef>
                <a:spcPct val="0"/>
              </a:spcBef>
            </a:pPr>
            <a:r>
              <a:rPr lang="en-US" sz="11499">
                <a:solidFill>
                  <a:srgbClr val="005F1C"/>
                </a:solidFill>
                <a:latin typeface="Omnes Bold"/>
                <a:ea typeface="Omnes Bold"/>
                <a:cs typeface="Omnes Bold"/>
                <a:sym typeface="Omnes Bold"/>
              </a:rPr>
              <a:t>Sleigh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3"/>
            <a:stretch>
              <a:fillRect/>
            </a:stretch>
          </a:blipFill>
        </p:spPr>
        <p:txBody>
          <a:bodyPr/>
          <a:lstStyle/>
          <a:p>
            <a:endParaRPr lang="en-GB"/>
          </a:p>
        </p:txBody>
      </p:sp>
      <p:sp>
        <p:nvSpPr>
          <p:cNvPr id="3" name="Freeform 3"/>
          <p:cNvSpPr/>
          <p:nvPr/>
        </p:nvSpPr>
        <p:spPr>
          <a:xfrm>
            <a:off x="-279715" y="4351270"/>
            <a:ext cx="5299700" cy="5704856"/>
          </a:xfrm>
          <a:custGeom>
            <a:avLst/>
            <a:gdLst/>
            <a:ahLst/>
            <a:cxnLst/>
            <a:rect l="l" t="t" r="r" b="b"/>
            <a:pathLst>
              <a:path w="5299700" h="5704856">
                <a:moveTo>
                  <a:pt x="0" y="0"/>
                </a:moveTo>
                <a:lnTo>
                  <a:pt x="5299700" y="0"/>
                </a:lnTo>
                <a:lnTo>
                  <a:pt x="5299700" y="5704856"/>
                </a:lnTo>
                <a:lnTo>
                  <a:pt x="0" y="5704856"/>
                </a:lnTo>
                <a:lnTo>
                  <a:pt x="0" y="0"/>
                </a:lnTo>
                <a:close/>
              </a:path>
            </a:pathLst>
          </a:custGeom>
          <a:blipFill>
            <a:blip r:embed="rId4"/>
            <a:stretch>
              <a:fillRect/>
            </a:stretch>
          </a:blipFill>
        </p:spPr>
        <p:txBody>
          <a:bodyPr/>
          <a:lstStyle/>
          <a:p>
            <a:endParaRPr lang="en-GB"/>
          </a:p>
        </p:txBody>
      </p:sp>
      <p:sp>
        <p:nvSpPr>
          <p:cNvPr id="4" name="TextBox 4"/>
          <p:cNvSpPr txBox="1"/>
          <p:nvPr/>
        </p:nvSpPr>
        <p:spPr>
          <a:xfrm>
            <a:off x="8473516" y="2869598"/>
            <a:ext cx="5726907" cy="1860685"/>
          </a:xfrm>
          <a:prstGeom prst="rect">
            <a:avLst/>
          </a:prstGeom>
        </p:spPr>
        <p:txBody>
          <a:bodyPr lIns="0" tIns="0" rIns="0" bIns="0" rtlCol="0" anchor="t">
            <a:spAutoFit/>
          </a:bodyPr>
          <a:lstStyle/>
          <a:p>
            <a:pPr algn="ctr">
              <a:lnSpc>
                <a:spcPts val="14559"/>
              </a:lnSpc>
              <a:spcBef>
                <a:spcPct val="0"/>
              </a:spcBef>
            </a:pPr>
            <a:r>
              <a:rPr lang="en-US" sz="10399">
                <a:solidFill>
                  <a:srgbClr val="E41B13"/>
                </a:solidFill>
                <a:latin typeface="Omnes Bold"/>
                <a:ea typeface="Omnes Bold"/>
                <a:cs typeface="Omnes Bold"/>
                <a:sym typeface="Omnes Bold"/>
              </a:rPr>
              <a:t>Finished!</a:t>
            </a:r>
          </a:p>
        </p:txBody>
      </p:sp>
      <p:sp>
        <p:nvSpPr>
          <p:cNvPr id="5" name="Freeform 5"/>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5"/>
            <a:stretch>
              <a:fillRect/>
            </a:stretch>
          </a:blipFill>
        </p:spPr>
        <p:txBody>
          <a:bodyPr/>
          <a:lstStyle/>
          <a:p>
            <a:endParaRPr lang="en-GB"/>
          </a:p>
        </p:txBody>
      </p:sp>
      <p:sp>
        <p:nvSpPr>
          <p:cNvPr id="6" name="Freeform 6"/>
          <p:cNvSpPr/>
          <p:nvPr/>
        </p:nvSpPr>
        <p:spPr>
          <a:xfrm>
            <a:off x="1129984" y="3938053"/>
            <a:ext cx="2480303" cy="1997677"/>
          </a:xfrm>
          <a:custGeom>
            <a:avLst/>
            <a:gdLst/>
            <a:ahLst/>
            <a:cxnLst/>
            <a:rect l="l" t="t" r="r" b="b"/>
            <a:pathLst>
              <a:path w="2480303" h="1997677">
                <a:moveTo>
                  <a:pt x="0" y="0"/>
                </a:moveTo>
                <a:lnTo>
                  <a:pt x="2480303" y="0"/>
                </a:lnTo>
                <a:lnTo>
                  <a:pt x="2480303" y="1997677"/>
                </a:lnTo>
                <a:lnTo>
                  <a:pt x="0" y="19976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7" name="TextBox 7"/>
          <p:cNvSpPr txBox="1"/>
          <p:nvPr/>
        </p:nvSpPr>
        <p:spPr>
          <a:xfrm>
            <a:off x="7273724" y="5400887"/>
            <a:ext cx="8126492" cy="1573322"/>
          </a:xfrm>
          <a:prstGeom prst="rect">
            <a:avLst/>
          </a:prstGeom>
        </p:spPr>
        <p:txBody>
          <a:bodyPr lIns="0" tIns="0" rIns="0" bIns="0" rtlCol="0" anchor="t">
            <a:spAutoFit/>
          </a:bodyPr>
          <a:lstStyle/>
          <a:p>
            <a:pPr algn="ctr">
              <a:lnSpc>
                <a:spcPts val="6206"/>
              </a:lnSpc>
            </a:pPr>
            <a:r>
              <a:rPr lang="en-US" sz="4433">
                <a:solidFill>
                  <a:srgbClr val="000000"/>
                </a:solidFill>
                <a:latin typeface="Omnes Bold"/>
                <a:ea typeface="Omnes Bold"/>
                <a:cs typeface="Omnes Bold"/>
                <a:sym typeface="Omnes Bold"/>
              </a:rPr>
              <a:t>Well Done you have completed</a:t>
            </a:r>
          </a:p>
          <a:p>
            <a:pPr algn="ctr">
              <a:lnSpc>
                <a:spcPts val="6206"/>
              </a:lnSpc>
              <a:spcBef>
                <a:spcPct val="0"/>
              </a:spcBef>
            </a:pPr>
            <a:r>
              <a:rPr lang="en-US" sz="4433">
                <a:solidFill>
                  <a:srgbClr val="000000"/>
                </a:solidFill>
                <a:latin typeface="Omnes Bold"/>
                <a:ea typeface="Omnes Bold"/>
                <a:cs typeface="Omnes Bold"/>
                <a:sym typeface="Omnes Bold"/>
              </a:rPr>
              <a:t> our Christmas quiz!</a:t>
            </a:r>
          </a:p>
        </p:txBody>
      </p:sp>
      <p:sp>
        <p:nvSpPr>
          <p:cNvPr id="8" name="Freeform 8"/>
          <p:cNvSpPr/>
          <p:nvPr/>
        </p:nvSpPr>
        <p:spPr>
          <a:xfrm>
            <a:off x="0"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a:off x="6114016"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0" name="Freeform 10"/>
          <p:cNvSpPr/>
          <p:nvPr/>
        </p:nvSpPr>
        <p:spPr>
          <a:xfrm>
            <a:off x="12196031" y="1211580"/>
            <a:ext cx="6082015" cy="1661150"/>
          </a:xfrm>
          <a:custGeom>
            <a:avLst/>
            <a:gdLst/>
            <a:ahLst/>
            <a:cxnLst/>
            <a:rect l="l" t="t" r="r" b="b"/>
            <a:pathLst>
              <a:path w="6082015" h="1661150">
                <a:moveTo>
                  <a:pt x="0" y="0"/>
                </a:moveTo>
                <a:lnTo>
                  <a:pt x="6082015" y="0"/>
                </a:lnTo>
                <a:lnTo>
                  <a:pt x="6082015" y="1661150"/>
                </a:lnTo>
                <a:lnTo>
                  <a:pt x="0" y="16611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61668" y="8748846"/>
            <a:ext cx="1940332" cy="1538154"/>
          </a:xfrm>
          <a:custGeom>
            <a:avLst/>
            <a:gdLst/>
            <a:ahLst/>
            <a:cxnLst/>
            <a:rect l="l" t="t" r="r" b="b"/>
            <a:pathLst>
              <a:path w="1940332" h="1538154">
                <a:moveTo>
                  <a:pt x="0" y="0"/>
                </a:moveTo>
                <a:lnTo>
                  <a:pt x="1940331" y="0"/>
                </a:lnTo>
                <a:lnTo>
                  <a:pt x="1940331" y="1538154"/>
                </a:lnTo>
                <a:lnTo>
                  <a:pt x="0" y="1538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a:off x="10655169" y="9016392"/>
            <a:ext cx="1225657" cy="1236088"/>
          </a:xfrm>
          <a:custGeom>
            <a:avLst/>
            <a:gdLst/>
            <a:ahLst/>
            <a:cxnLst/>
            <a:rect l="l" t="t" r="r" b="b"/>
            <a:pathLst>
              <a:path w="1225657" h="1236088">
                <a:moveTo>
                  <a:pt x="0" y="0"/>
                </a:moveTo>
                <a:lnTo>
                  <a:pt x="1225657" y="0"/>
                </a:lnTo>
                <a:lnTo>
                  <a:pt x="1225657" y="1236088"/>
                </a:lnTo>
                <a:lnTo>
                  <a:pt x="0" y="1236088"/>
                </a:lnTo>
                <a:lnTo>
                  <a:pt x="0" y="0"/>
                </a:lnTo>
                <a:close/>
              </a:path>
            </a:pathLst>
          </a:custGeom>
          <a:blipFill>
            <a:blip r:embed="rId4"/>
            <a:stretch>
              <a:fillRect/>
            </a:stretch>
          </a:blipFill>
        </p:spPr>
        <p:txBody>
          <a:bodyPr/>
          <a:lstStyle/>
          <a:p>
            <a:endParaRPr lang="en-GB"/>
          </a:p>
        </p:txBody>
      </p:sp>
      <p:sp>
        <p:nvSpPr>
          <p:cNvPr id="4" name="Freeform 4"/>
          <p:cNvSpPr/>
          <p:nvPr/>
        </p:nvSpPr>
        <p:spPr>
          <a:xfrm>
            <a:off x="4690819" y="0"/>
            <a:ext cx="7249228" cy="483282"/>
          </a:xfrm>
          <a:custGeom>
            <a:avLst/>
            <a:gdLst/>
            <a:ahLst/>
            <a:cxnLst/>
            <a:rect l="l" t="t" r="r" b="b"/>
            <a:pathLst>
              <a:path w="7249228" h="483282">
                <a:moveTo>
                  <a:pt x="0" y="0"/>
                </a:moveTo>
                <a:lnTo>
                  <a:pt x="7249228" y="0"/>
                </a:lnTo>
                <a:lnTo>
                  <a:pt x="7249228" y="483282"/>
                </a:lnTo>
                <a:lnTo>
                  <a:pt x="0" y="483282"/>
                </a:lnTo>
                <a:lnTo>
                  <a:pt x="0" y="0"/>
                </a:lnTo>
                <a:close/>
              </a:path>
            </a:pathLst>
          </a:custGeom>
          <a:blipFill>
            <a:blip r:embed="rId5"/>
            <a:stretch>
              <a:fillRect/>
            </a:stretch>
          </a:blipFill>
        </p:spPr>
        <p:txBody>
          <a:bodyPr/>
          <a:lstStyle/>
          <a:p>
            <a:endParaRPr lang="en-GB"/>
          </a:p>
        </p:txBody>
      </p:sp>
      <p:grpSp>
        <p:nvGrpSpPr>
          <p:cNvPr id="5" name="Group 5"/>
          <p:cNvGrpSpPr/>
          <p:nvPr/>
        </p:nvGrpSpPr>
        <p:grpSpPr>
          <a:xfrm rot="5400000">
            <a:off x="5649058" y="665465"/>
            <a:ext cx="1416310" cy="3332788"/>
            <a:chOff x="0" y="0"/>
            <a:chExt cx="529333" cy="1245599"/>
          </a:xfrm>
        </p:grpSpPr>
        <p:sp>
          <p:nvSpPr>
            <p:cNvPr id="6" name="Freeform 6"/>
            <p:cNvSpPr/>
            <p:nvPr/>
          </p:nvSpPr>
          <p:spPr>
            <a:xfrm>
              <a:off x="0" y="0"/>
              <a:ext cx="529333" cy="1245599"/>
            </a:xfrm>
            <a:custGeom>
              <a:avLst/>
              <a:gdLst/>
              <a:ahLst/>
              <a:cxnLst/>
              <a:rect l="l" t="t" r="r" b="b"/>
              <a:pathLst>
                <a:path w="529333" h="1245599">
                  <a:moveTo>
                    <a:pt x="176540" y="19070"/>
                  </a:moveTo>
                  <a:cubicBezTo>
                    <a:pt x="203590" y="7556"/>
                    <a:pt x="234529" y="0"/>
                    <a:pt x="264809" y="0"/>
                  </a:cubicBezTo>
                  <a:cubicBezTo>
                    <a:pt x="295090" y="0"/>
                    <a:pt x="324228" y="6476"/>
                    <a:pt x="351079" y="17990"/>
                  </a:cubicBezTo>
                  <a:cubicBezTo>
                    <a:pt x="351651" y="18350"/>
                    <a:pt x="352222" y="18350"/>
                    <a:pt x="352793" y="18710"/>
                  </a:cubicBezTo>
                  <a:cubicBezTo>
                    <a:pt x="453632" y="64765"/>
                    <a:pt x="527905" y="186379"/>
                    <a:pt x="529333" y="338116"/>
                  </a:cubicBezTo>
                  <a:lnTo>
                    <a:pt x="529333" y="1245599"/>
                  </a:lnTo>
                  <a:lnTo>
                    <a:pt x="0" y="1245599"/>
                  </a:lnTo>
                  <a:lnTo>
                    <a:pt x="0" y="338789"/>
                  </a:lnTo>
                  <a:cubicBezTo>
                    <a:pt x="1428" y="185660"/>
                    <a:pt x="74558" y="64045"/>
                    <a:pt x="176540" y="19070"/>
                  </a:cubicBezTo>
                  <a:close/>
                </a:path>
              </a:pathLst>
            </a:custGeom>
            <a:solidFill>
              <a:srgbClr val="E41B13"/>
            </a:solidFill>
          </p:spPr>
          <p:txBody>
            <a:bodyPr/>
            <a:lstStyle/>
            <a:p>
              <a:endParaRPr lang="en-GB"/>
            </a:p>
          </p:txBody>
        </p:sp>
        <p:sp>
          <p:nvSpPr>
            <p:cNvPr id="7" name="TextBox 7"/>
            <p:cNvSpPr txBox="1"/>
            <p:nvPr/>
          </p:nvSpPr>
          <p:spPr>
            <a:xfrm>
              <a:off x="0" y="79375"/>
              <a:ext cx="529333" cy="1166224"/>
            </a:xfrm>
            <a:prstGeom prst="rect">
              <a:avLst/>
            </a:prstGeom>
          </p:spPr>
          <p:txBody>
            <a:bodyPr lIns="24356" tIns="24356" rIns="24356" bIns="24356" rtlCol="0" anchor="ctr"/>
            <a:lstStyle/>
            <a:p>
              <a:pPr algn="ctr">
                <a:lnSpc>
                  <a:spcPts val="1946"/>
                </a:lnSpc>
              </a:pPr>
              <a:endParaRPr/>
            </a:p>
          </p:txBody>
        </p:sp>
      </p:grpSp>
      <p:sp>
        <p:nvSpPr>
          <p:cNvPr id="8" name="Freeform 8"/>
          <p:cNvSpPr/>
          <p:nvPr/>
        </p:nvSpPr>
        <p:spPr>
          <a:xfrm>
            <a:off x="4938707" y="2473428"/>
            <a:ext cx="401094" cy="442586"/>
          </a:xfrm>
          <a:custGeom>
            <a:avLst/>
            <a:gdLst/>
            <a:ahLst/>
            <a:cxnLst/>
            <a:rect l="l" t="t" r="r" b="b"/>
            <a:pathLst>
              <a:path w="401094" h="442586">
                <a:moveTo>
                  <a:pt x="0" y="0"/>
                </a:moveTo>
                <a:lnTo>
                  <a:pt x="401094" y="0"/>
                </a:lnTo>
                <a:lnTo>
                  <a:pt x="401094" y="442586"/>
                </a:lnTo>
                <a:lnTo>
                  <a:pt x="0" y="4425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9" name="Freeform 9"/>
          <p:cNvSpPr/>
          <p:nvPr/>
        </p:nvSpPr>
        <p:spPr>
          <a:xfrm>
            <a:off x="4862767" y="1664824"/>
            <a:ext cx="552975" cy="667035"/>
          </a:xfrm>
          <a:custGeom>
            <a:avLst/>
            <a:gdLst/>
            <a:ahLst/>
            <a:cxnLst/>
            <a:rect l="l" t="t" r="r" b="b"/>
            <a:pathLst>
              <a:path w="552975" h="667035">
                <a:moveTo>
                  <a:pt x="0" y="0"/>
                </a:moveTo>
                <a:lnTo>
                  <a:pt x="552975" y="0"/>
                </a:lnTo>
                <a:lnTo>
                  <a:pt x="552975" y="667035"/>
                </a:lnTo>
                <a:lnTo>
                  <a:pt x="0" y="667035"/>
                </a:lnTo>
                <a:lnTo>
                  <a:pt x="0" y="0"/>
                </a:lnTo>
                <a:close/>
              </a:path>
            </a:pathLst>
          </a:custGeom>
          <a:blipFill>
            <a:blip r:embed="rId8"/>
            <a:stretch>
              <a:fillRect t="-36762"/>
            </a:stretch>
          </a:blipFill>
        </p:spPr>
        <p:txBody>
          <a:bodyPr/>
          <a:lstStyle/>
          <a:p>
            <a:endParaRPr lang="en-GB"/>
          </a:p>
        </p:txBody>
      </p:sp>
      <p:sp>
        <p:nvSpPr>
          <p:cNvPr id="10" name="Freeform 10"/>
          <p:cNvSpPr/>
          <p:nvPr/>
        </p:nvSpPr>
        <p:spPr>
          <a:xfrm>
            <a:off x="8280913" y="483282"/>
            <a:ext cx="4183813" cy="3686368"/>
          </a:xfrm>
          <a:custGeom>
            <a:avLst/>
            <a:gdLst/>
            <a:ahLst/>
            <a:cxnLst/>
            <a:rect l="l" t="t" r="r" b="b"/>
            <a:pathLst>
              <a:path w="4183813" h="3686368">
                <a:moveTo>
                  <a:pt x="0" y="0"/>
                </a:moveTo>
                <a:lnTo>
                  <a:pt x="4183813" y="0"/>
                </a:lnTo>
                <a:lnTo>
                  <a:pt x="4183813" y="3686368"/>
                </a:lnTo>
                <a:lnTo>
                  <a:pt x="0" y="3686368"/>
                </a:lnTo>
                <a:lnTo>
                  <a:pt x="0" y="0"/>
                </a:lnTo>
                <a:close/>
              </a:path>
            </a:pathLst>
          </a:custGeom>
          <a:blipFill>
            <a:blip r:embed="rId9"/>
            <a:stretch>
              <a:fillRect/>
            </a:stretch>
          </a:blipFill>
        </p:spPr>
        <p:txBody>
          <a:bodyPr/>
          <a:lstStyle/>
          <a:p>
            <a:endParaRPr lang="en-GB"/>
          </a:p>
        </p:txBody>
      </p:sp>
      <p:sp>
        <p:nvSpPr>
          <p:cNvPr id="11" name="Freeform 11"/>
          <p:cNvSpPr/>
          <p:nvPr/>
        </p:nvSpPr>
        <p:spPr>
          <a:xfrm rot="-747491" flipH="1">
            <a:off x="9884153" y="1057309"/>
            <a:ext cx="1287176" cy="1036713"/>
          </a:xfrm>
          <a:custGeom>
            <a:avLst/>
            <a:gdLst/>
            <a:ahLst/>
            <a:cxnLst/>
            <a:rect l="l" t="t" r="r" b="b"/>
            <a:pathLst>
              <a:path w="1287176" h="1036713">
                <a:moveTo>
                  <a:pt x="1287176" y="0"/>
                </a:moveTo>
                <a:lnTo>
                  <a:pt x="0" y="0"/>
                </a:lnTo>
                <a:lnTo>
                  <a:pt x="0" y="1036713"/>
                </a:lnTo>
                <a:lnTo>
                  <a:pt x="1287176" y="1036713"/>
                </a:lnTo>
                <a:lnTo>
                  <a:pt x="1287176"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2" name="Freeform 12"/>
          <p:cNvSpPr/>
          <p:nvPr/>
        </p:nvSpPr>
        <p:spPr>
          <a:xfrm>
            <a:off x="9818590" y="4883414"/>
            <a:ext cx="1934808" cy="2348068"/>
          </a:xfrm>
          <a:custGeom>
            <a:avLst/>
            <a:gdLst/>
            <a:ahLst/>
            <a:cxnLst/>
            <a:rect l="l" t="t" r="r" b="b"/>
            <a:pathLst>
              <a:path w="1934808" h="2348068">
                <a:moveTo>
                  <a:pt x="0" y="0"/>
                </a:moveTo>
                <a:lnTo>
                  <a:pt x="1934808" y="0"/>
                </a:lnTo>
                <a:lnTo>
                  <a:pt x="1934808" y="2348067"/>
                </a:lnTo>
                <a:lnTo>
                  <a:pt x="0" y="2348067"/>
                </a:lnTo>
                <a:lnTo>
                  <a:pt x="0" y="0"/>
                </a:lnTo>
                <a:close/>
              </a:path>
            </a:pathLst>
          </a:custGeom>
          <a:blipFill>
            <a:blip r:embed="rId12"/>
            <a:stretch>
              <a:fillRect/>
            </a:stretch>
          </a:blipFill>
        </p:spPr>
        <p:txBody>
          <a:bodyPr/>
          <a:lstStyle/>
          <a:p>
            <a:endParaRPr lang="en-GB"/>
          </a:p>
        </p:txBody>
      </p:sp>
      <p:sp>
        <p:nvSpPr>
          <p:cNvPr id="13" name="TextBox 13"/>
          <p:cNvSpPr txBox="1"/>
          <p:nvPr/>
        </p:nvSpPr>
        <p:spPr>
          <a:xfrm>
            <a:off x="5566161" y="2568456"/>
            <a:ext cx="1220458"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5 minutes</a:t>
            </a:r>
          </a:p>
        </p:txBody>
      </p:sp>
      <p:sp>
        <p:nvSpPr>
          <p:cNvPr id="14" name="TextBox 14"/>
          <p:cNvSpPr txBox="1"/>
          <p:nvPr/>
        </p:nvSpPr>
        <p:spPr>
          <a:xfrm>
            <a:off x="5433448" y="1930987"/>
            <a:ext cx="2103263" cy="395479"/>
          </a:xfrm>
          <a:prstGeom prst="rect">
            <a:avLst/>
          </a:prstGeom>
        </p:spPr>
        <p:txBody>
          <a:bodyPr lIns="0" tIns="0" rIns="0" bIns="0" rtlCol="0" anchor="t">
            <a:spAutoFit/>
          </a:bodyPr>
          <a:lstStyle/>
          <a:p>
            <a:pPr algn="ctr">
              <a:lnSpc>
                <a:spcPts val="3020"/>
              </a:lnSpc>
              <a:spcBef>
                <a:spcPct val="0"/>
              </a:spcBef>
            </a:pPr>
            <a:r>
              <a:rPr lang="en-US" sz="2157">
                <a:solidFill>
                  <a:srgbClr val="FFFFFF"/>
                </a:solidFill>
                <a:latin typeface="Omnes Semibold"/>
                <a:ea typeface="Omnes Semibold"/>
                <a:cs typeface="Omnes Semibold"/>
                <a:sym typeface="Omnes Semibold"/>
              </a:rPr>
              <a:t>Monkey Madness</a:t>
            </a:r>
          </a:p>
        </p:txBody>
      </p:sp>
      <p:sp>
        <p:nvSpPr>
          <p:cNvPr id="15" name="TextBox 15"/>
          <p:cNvSpPr txBox="1"/>
          <p:nvPr/>
        </p:nvSpPr>
        <p:spPr>
          <a:xfrm>
            <a:off x="4461668" y="368982"/>
            <a:ext cx="4298026" cy="1377761"/>
          </a:xfrm>
          <a:prstGeom prst="rect">
            <a:avLst/>
          </a:prstGeom>
        </p:spPr>
        <p:txBody>
          <a:bodyPr lIns="0" tIns="0" rIns="0" bIns="0" rtlCol="0" anchor="t">
            <a:spAutoFit/>
          </a:bodyPr>
          <a:lstStyle/>
          <a:p>
            <a:pPr algn="ctr">
              <a:lnSpc>
                <a:spcPts val="5369"/>
              </a:lnSpc>
            </a:pPr>
            <a:r>
              <a:rPr lang="en-US" sz="3835">
                <a:solidFill>
                  <a:srgbClr val="E41B13"/>
                </a:solidFill>
                <a:latin typeface="Omnes Bold"/>
                <a:ea typeface="Omnes Bold"/>
                <a:cs typeface="Omnes Bold"/>
                <a:sym typeface="Omnes Bold"/>
              </a:rPr>
              <a:t>Chester’s </a:t>
            </a:r>
          </a:p>
          <a:p>
            <a:pPr algn="ctr">
              <a:lnSpc>
                <a:spcPts val="5369"/>
              </a:lnSpc>
              <a:spcBef>
                <a:spcPct val="0"/>
              </a:spcBef>
            </a:pPr>
            <a:r>
              <a:rPr lang="en-US" sz="3835">
                <a:solidFill>
                  <a:srgbClr val="E41B13"/>
                </a:solidFill>
                <a:latin typeface="Omnes Bold"/>
                <a:ea typeface="Omnes Bold"/>
                <a:cs typeface="Omnes Bold"/>
                <a:sym typeface="Omnes Bold"/>
              </a:rPr>
              <a:t>Christmas Quiz</a:t>
            </a:r>
          </a:p>
        </p:txBody>
      </p:sp>
      <p:sp>
        <p:nvSpPr>
          <p:cNvPr id="16" name="TextBox 16"/>
          <p:cNvSpPr txBox="1"/>
          <p:nvPr/>
        </p:nvSpPr>
        <p:spPr>
          <a:xfrm>
            <a:off x="5164203" y="3035660"/>
            <a:ext cx="2024373"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Instructions</a:t>
            </a:r>
          </a:p>
        </p:txBody>
      </p:sp>
      <p:sp>
        <p:nvSpPr>
          <p:cNvPr id="17" name="TextBox 17"/>
          <p:cNvSpPr txBox="1"/>
          <p:nvPr/>
        </p:nvSpPr>
        <p:spPr>
          <a:xfrm>
            <a:off x="5139254" y="5122716"/>
            <a:ext cx="2569069"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Health &amp; Safety</a:t>
            </a:r>
          </a:p>
        </p:txBody>
      </p:sp>
      <p:sp>
        <p:nvSpPr>
          <p:cNvPr id="18" name="TextBox 18"/>
          <p:cNvSpPr txBox="1"/>
          <p:nvPr/>
        </p:nvSpPr>
        <p:spPr>
          <a:xfrm>
            <a:off x="5183687" y="6995987"/>
            <a:ext cx="2145676" cy="524131"/>
          </a:xfrm>
          <a:prstGeom prst="rect">
            <a:avLst/>
          </a:prstGeom>
        </p:spPr>
        <p:txBody>
          <a:bodyPr lIns="0" tIns="0" rIns="0" bIns="0" rtlCol="0" anchor="t">
            <a:spAutoFit/>
          </a:bodyPr>
          <a:lstStyle/>
          <a:p>
            <a:pPr algn="ctr">
              <a:lnSpc>
                <a:spcPts val="4027"/>
              </a:lnSpc>
              <a:spcBef>
                <a:spcPct val="0"/>
              </a:spcBef>
            </a:pPr>
            <a:r>
              <a:rPr lang="en-US" sz="2876">
                <a:solidFill>
                  <a:srgbClr val="E41B13"/>
                </a:solidFill>
                <a:latin typeface="Omnes Semibold"/>
                <a:ea typeface="Omnes Semibold"/>
                <a:cs typeface="Omnes Semibold"/>
                <a:sym typeface="Omnes Semibold"/>
              </a:rPr>
              <a:t>Teacher Tips</a:t>
            </a:r>
          </a:p>
        </p:txBody>
      </p:sp>
      <p:sp>
        <p:nvSpPr>
          <p:cNvPr id="19" name="TextBox 19"/>
          <p:cNvSpPr txBox="1"/>
          <p:nvPr/>
        </p:nvSpPr>
        <p:spPr>
          <a:xfrm>
            <a:off x="5183687" y="3437855"/>
            <a:ext cx="5011941" cy="1688385"/>
          </a:xfrm>
          <a:prstGeom prst="rect">
            <a:avLst/>
          </a:prstGeom>
        </p:spPr>
        <p:txBody>
          <a:bodyPr lIns="0" tIns="0" rIns="0" bIns="0" rtlCol="0" anchor="t">
            <a:spAutoFit/>
          </a:bodyPr>
          <a:lstStyle/>
          <a:p>
            <a:pPr algn="l">
              <a:lnSpc>
                <a:spcPts val="2215"/>
              </a:lnSpc>
              <a:spcBef>
                <a:spcPct val="0"/>
              </a:spcBef>
            </a:pPr>
            <a:r>
              <a:rPr lang="en-US" sz="1582">
                <a:solidFill>
                  <a:srgbClr val="000000"/>
                </a:solidFill>
                <a:latin typeface="Omnes Regular"/>
                <a:ea typeface="Omnes Regular"/>
                <a:cs typeface="Omnes Regular"/>
                <a:sym typeface="Omnes Regular"/>
              </a:rPr>
              <a:t>Take your pupils on a Christmas adventure as you go through our short Power Point with questions along the way. Place a red object on one side of the room and a green on the other side. The answers to each of the questions are written in green or red. The pupils must answer by moving to the side of the room they think the answer is. </a:t>
            </a:r>
          </a:p>
        </p:txBody>
      </p:sp>
      <p:sp>
        <p:nvSpPr>
          <p:cNvPr id="20" name="TextBox 20"/>
          <p:cNvSpPr txBox="1"/>
          <p:nvPr/>
        </p:nvSpPr>
        <p:spPr>
          <a:xfrm>
            <a:off x="4938707" y="5589697"/>
            <a:ext cx="5066532" cy="1409814"/>
          </a:xfrm>
          <a:prstGeom prst="rect">
            <a:avLst/>
          </a:prstGeom>
        </p:spPr>
        <p:txBody>
          <a:bodyPr lIns="0" tIns="0" rIns="0" bIns="0" rtlCol="0" anchor="t">
            <a:spAutoFit/>
          </a:bodyPr>
          <a:lstStyle/>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floors are clear of trip hazards before taking part in any activity.</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Ensure pupils leave stationary on the table.</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Remind pupils of their own spatial awareness.</a:t>
            </a:r>
          </a:p>
          <a:p>
            <a:pPr marL="341590" lvl="1" indent="-170795" algn="l">
              <a:lnSpc>
                <a:spcPts val="2215"/>
              </a:lnSpc>
              <a:buFont typeface="Arial"/>
              <a:buChar char="•"/>
            </a:pPr>
            <a:r>
              <a:rPr lang="en-US" sz="1582">
                <a:solidFill>
                  <a:srgbClr val="000000"/>
                </a:solidFill>
                <a:latin typeface="Omnes Regular"/>
                <a:ea typeface="Omnes Regular"/>
                <a:cs typeface="Omnes Regular"/>
                <a:sym typeface="Omnes Regular"/>
              </a:rPr>
              <a:t>Give clear instructions.</a:t>
            </a:r>
          </a:p>
        </p:txBody>
      </p:sp>
      <p:sp>
        <p:nvSpPr>
          <p:cNvPr id="21" name="TextBox 21"/>
          <p:cNvSpPr txBox="1"/>
          <p:nvPr/>
        </p:nvSpPr>
        <p:spPr>
          <a:xfrm>
            <a:off x="5164203" y="7545169"/>
            <a:ext cx="5621791" cy="2524096"/>
          </a:xfrm>
          <a:prstGeom prst="rect">
            <a:avLst/>
          </a:prstGeom>
        </p:spPr>
        <p:txBody>
          <a:bodyPr lIns="0" tIns="0" rIns="0" bIns="0" rtlCol="0" anchor="t">
            <a:spAutoFit/>
          </a:bodyPr>
          <a:lstStyle/>
          <a:p>
            <a:pPr algn="l">
              <a:lnSpc>
                <a:spcPts val="2215"/>
              </a:lnSpc>
            </a:pPr>
            <a:r>
              <a:rPr lang="en-US" sz="1582">
                <a:solidFill>
                  <a:srgbClr val="000000"/>
                </a:solidFill>
                <a:latin typeface="Omnes Regular"/>
                <a:ea typeface="Omnes Regular"/>
                <a:cs typeface="Omnes Regular"/>
                <a:sym typeface="Omnes Regular"/>
              </a:rPr>
              <a:t>This activity is suited to all ages. See  PowerPoint for more information - there are separate powerpoints for foundation, KS1 and KS2</a:t>
            </a:r>
          </a:p>
          <a:p>
            <a:pPr algn="l">
              <a:lnSpc>
                <a:spcPts val="2215"/>
              </a:lnSpc>
            </a:pPr>
            <a:r>
              <a:rPr lang="en-US" sz="1582">
                <a:solidFill>
                  <a:srgbClr val="000000"/>
                </a:solidFill>
                <a:latin typeface="Omnes Regular"/>
                <a:ea typeface="Omnes Regular"/>
                <a:cs typeface="Omnes Regular"/>
                <a:sym typeface="Omnes Regular"/>
              </a:rPr>
              <a:t>If space is limited you can ask your pupils to stand in a particular position for example, if they think the answer is red = stand and put their hands on their head, if they think the answer is green = stand and put their hands on their shoulders. </a:t>
            </a:r>
          </a:p>
          <a:p>
            <a:pPr algn="l">
              <a:lnSpc>
                <a:spcPts val="2215"/>
              </a:lnSpc>
            </a:pPr>
            <a:endParaRPr lang="en-US" sz="1582">
              <a:solidFill>
                <a:srgbClr val="000000"/>
              </a:solidFill>
              <a:latin typeface="Omnes Regular"/>
              <a:ea typeface="Omnes Regular"/>
              <a:cs typeface="Omnes Regular"/>
              <a:sym typeface="Omnes Regular"/>
            </a:endParaRPr>
          </a:p>
          <a:p>
            <a:pPr algn="l">
              <a:lnSpc>
                <a:spcPts val="2215"/>
              </a:lnSpc>
              <a:spcBef>
                <a:spcPct val="0"/>
              </a:spcBef>
            </a:pPr>
            <a:endParaRPr lang="en-US" sz="1582">
              <a:solidFill>
                <a:srgbClr val="000000"/>
              </a:solidFill>
              <a:latin typeface="Omnes Regular"/>
              <a:ea typeface="Omnes Regular"/>
              <a:cs typeface="Omnes Regular"/>
              <a:sym typeface="Omnes Regul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911350" y="2457419"/>
            <a:ext cx="3021051" cy="9241542"/>
            <a:chOff x="0" y="0"/>
            <a:chExt cx="541338" cy="1655980"/>
          </a:xfrm>
        </p:grpSpPr>
        <p:sp>
          <p:nvSpPr>
            <p:cNvPr id="3" name="Freeform 3"/>
            <p:cNvSpPr/>
            <p:nvPr/>
          </p:nvSpPr>
          <p:spPr>
            <a:xfrm>
              <a:off x="0" y="0"/>
              <a:ext cx="541338" cy="1655980"/>
            </a:xfrm>
            <a:custGeom>
              <a:avLst/>
              <a:gdLst/>
              <a:ahLst/>
              <a:cxnLst/>
              <a:rect l="l" t="t" r="r" b="b"/>
              <a:pathLst>
                <a:path w="541338" h="1655980">
                  <a:moveTo>
                    <a:pt x="180544" y="19070"/>
                  </a:moveTo>
                  <a:cubicBezTo>
                    <a:pt x="208207" y="7556"/>
                    <a:pt x="239848" y="0"/>
                    <a:pt x="270815" y="0"/>
                  </a:cubicBezTo>
                  <a:cubicBezTo>
                    <a:pt x="301783" y="0"/>
                    <a:pt x="331581" y="6476"/>
                    <a:pt x="359041" y="17990"/>
                  </a:cubicBezTo>
                  <a:cubicBezTo>
                    <a:pt x="359627" y="18350"/>
                    <a:pt x="360211" y="18350"/>
                    <a:pt x="360795" y="18710"/>
                  </a:cubicBezTo>
                  <a:cubicBezTo>
                    <a:pt x="463921" y="64765"/>
                    <a:pt x="539878" y="186379"/>
                    <a:pt x="541338" y="347231"/>
                  </a:cubicBezTo>
                  <a:lnTo>
                    <a:pt x="541338" y="1655980"/>
                  </a:lnTo>
                  <a:lnTo>
                    <a:pt x="0" y="1655980"/>
                  </a:lnTo>
                  <a:lnTo>
                    <a:pt x="0" y="348203"/>
                  </a:lnTo>
                  <a:cubicBezTo>
                    <a:pt x="1461" y="185660"/>
                    <a:pt x="76249" y="64045"/>
                    <a:pt x="180544" y="19070"/>
                  </a:cubicBezTo>
                  <a:close/>
                </a:path>
              </a:pathLst>
            </a:custGeom>
            <a:solidFill>
              <a:srgbClr val="E41B13"/>
            </a:solidFill>
          </p:spPr>
          <p:txBody>
            <a:bodyPr/>
            <a:lstStyle/>
            <a:p>
              <a:endParaRPr lang="en-GB"/>
            </a:p>
          </p:txBody>
        </p:sp>
        <p:sp>
          <p:nvSpPr>
            <p:cNvPr id="4" name="TextBox 4"/>
            <p:cNvSpPr txBox="1"/>
            <p:nvPr/>
          </p:nvSpPr>
          <p:spPr>
            <a:xfrm>
              <a:off x="0" y="41275"/>
              <a:ext cx="541338" cy="1614705"/>
            </a:xfrm>
            <a:prstGeom prst="rect">
              <a:avLst/>
            </a:prstGeom>
          </p:spPr>
          <p:txBody>
            <a:bodyPr lIns="50800" tIns="50800" rIns="50800" bIns="50800" rtlCol="0" anchor="ctr"/>
            <a:lstStyle/>
            <a:p>
              <a:pPr algn="ctr">
                <a:lnSpc>
                  <a:spcPts val="4060"/>
                </a:lnSpc>
              </a:pPr>
              <a:endParaRPr/>
            </a:p>
          </p:txBody>
        </p:sp>
      </p:grpSp>
      <p:sp>
        <p:nvSpPr>
          <p:cNvPr id="5" name="Freeform 5"/>
          <p:cNvSpPr/>
          <p:nvPr/>
        </p:nvSpPr>
        <p:spPr>
          <a:xfrm>
            <a:off x="229871" y="5821741"/>
            <a:ext cx="1000640" cy="1104155"/>
          </a:xfrm>
          <a:custGeom>
            <a:avLst/>
            <a:gdLst/>
            <a:ahLst/>
            <a:cxnLst/>
            <a:rect l="l" t="t" r="r" b="b"/>
            <a:pathLst>
              <a:path w="1000640" h="1104155">
                <a:moveTo>
                  <a:pt x="0" y="0"/>
                </a:moveTo>
                <a:lnTo>
                  <a:pt x="1000640" y="0"/>
                </a:lnTo>
                <a:lnTo>
                  <a:pt x="1000640" y="1104155"/>
                </a:lnTo>
                <a:lnTo>
                  <a:pt x="0" y="11041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263084" y="7106765"/>
            <a:ext cx="967427" cy="967427"/>
          </a:xfrm>
          <a:custGeom>
            <a:avLst/>
            <a:gdLst/>
            <a:ahLst/>
            <a:cxnLst/>
            <a:rect l="l" t="t" r="r" b="b"/>
            <a:pathLst>
              <a:path w="967427" h="967427">
                <a:moveTo>
                  <a:pt x="0" y="0"/>
                </a:moveTo>
                <a:lnTo>
                  <a:pt x="967427" y="0"/>
                </a:lnTo>
                <a:lnTo>
                  <a:pt x="967427" y="967427"/>
                </a:lnTo>
                <a:lnTo>
                  <a:pt x="0" y="9674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Freeform 7"/>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6"/>
            <a:stretch>
              <a:fillRect/>
            </a:stretch>
          </a:blipFill>
        </p:spPr>
        <p:txBody>
          <a:bodyPr/>
          <a:lstStyle/>
          <a:p>
            <a:endParaRPr lang="en-GB"/>
          </a:p>
        </p:txBody>
      </p:sp>
      <p:sp>
        <p:nvSpPr>
          <p:cNvPr id="8" name="TextBox 8"/>
          <p:cNvSpPr txBox="1"/>
          <p:nvPr/>
        </p:nvSpPr>
        <p:spPr>
          <a:xfrm>
            <a:off x="641416" y="3035542"/>
            <a:ext cx="17005168" cy="1951987"/>
          </a:xfrm>
          <a:prstGeom prst="rect">
            <a:avLst/>
          </a:prstGeom>
        </p:spPr>
        <p:txBody>
          <a:bodyPr lIns="0" tIns="0" rIns="0" bIns="0" rtlCol="0" anchor="t">
            <a:spAutoFit/>
          </a:bodyPr>
          <a:lstStyle/>
          <a:p>
            <a:pPr algn="ctr">
              <a:lnSpc>
                <a:spcPts val="15260"/>
              </a:lnSpc>
              <a:spcBef>
                <a:spcPct val="0"/>
              </a:spcBef>
            </a:pPr>
            <a:r>
              <a:rPr lang="en-US" sz="10900">
                <a:solidFill>
                  <a:srgbClr val="E41B13"/>
                </a:solidFill>
                <a:latin typeface="Omnes Bold"/>
                <a:ea typeface="Omnes Bold"/>
                <a:cs typeface="Omnes Bold"/>
                <a:sym typeface="Omnes Bold"/>
              </a:rPr>
              <a:t>KS1</a:t>
            </a:r>
          </a:p>
        </p:txBody>
      </p:sp>
      <p:sp>
        <p:nvSpPr>
          <p:cNvPr id="9" name="TextBox 9"/>
          <p:cNvSpPr txBox="1"/>
          <p:nvPr/>
        </p:nvSpPr>
        <p:spPr>
          <a:xfrm>
            <a:off x="1575998" y="5995676"/>
            <a:ext cx="1166812"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Time:</a:t>
            </a:r>
          </a:p>
        </p:txBody>
      </p:sp>
      <p:sp>
        <p:nvSpPr>
          <p:cNvPr id="10" name="TextBox 10"/>
          <p:cNvSpPr txBox="1"/>
          <p:nvPr/>
        </p:nvSpPr>
        <p:spPr>
          <a:xfrm>
            <a:off x="1558198" y="7212336"/>
            <a:ext cx="2369225" cy="651510"/>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Resources :</a:t>
            </a:r>
          </a:p>
        </p:txBody>
      </p:sp>
      <p:sp>
        <p:nvSpPr>
          <p:cNvPr id="11" name="Freeform 11"/>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7"/>
            <a:stretch>
              <a:fillRect/>
            </a:stretch>
          </a:blipFill>
        </p:spPr>
        <p:txBody>
          <a:bodyPr/>
          <a:lstStyle/>
          <a:p>
            <a:endParaRPr lang="en-GB"/>
          </a:p>
        </p:txBody>
      </p:sp>
      <p:sp>
        <p:nvSpPr>
          <p:cNvPr id="12" name="TextBox 12"/>
          <p:cNvSpPr txBox="1"/>
          <p:nvPr/>
        </p:nvSpPr>
        <p:spPr>
          <a:xfrm>
            <a:off x="2909201" y="5995676"/>
            <a:ext cx="2036445"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5 minutes</a:t>
            </a:r>
          </a:p>
        </p:txBody>
      </p:sp>
      <p:sp>
        <p:nvSpPr>
          <p:cNvPr id="13" name="TextBox 13"/>
          <p:cNvSpPr txBox="1"/>
          <p:nvPr/>
        </p:nvSpPr>
        <p:spPr>
          <a:xfrm>
            <a:off x="4082919" y="7212336"/>
            <a:ext cx="2263140" cy="651509"/>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Omnes Semibold"/>
                <a:ea typeface="Omnes Semibold"/>
                <a:cs typeface="Omnes Semibold"/>
                <a:sym typeface="Omnes Semibold"/>
              </a:rPr>
              <a:t>Stopwatch</a:t>
            </a:r>
          </a:p>
        </p:txBody>
      </p:sp>
      <p:sp>
        <p:nvSpPr>
          <p:cNvPr id="14" name="Freeform 14"/>
          <p:cNvSpPr/>
          <p:nvPr/>
        </p:nvSpPr>
        <p:spPr>
          <a:xfrm>
            <a:off x="-7986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5" name="Freeform 15"/>
          <p:cNvSpPr/>
          <p:nvPr/>
        </p:nvSpPr>
        <p:spPr>
          <a:xfrm>
            <a:off x="12217934"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Freeform 16"/>
          <p:cNvSpPr/>
          <p:nvPr/>
        </p:nvSpPr>
        <p:spPr>
          <a:xfrm>
            <a:off x="6070066" y="1211580"/>
            <a:ext cx="6147868" cy="1679137"/>
          </a:xfrm>
          <a:custGeom>
            <a:avLst/>
            <a:gdLst/>
            <a:ahLst/>
            <a:cxnLst/>
            <a:rect l="l" t="t" r="r" b="b"/>
            <a:pathLst>
              <a:path w="6147868" h="1679137">
                <a:moveTo>
                  <a:pt x="0" y="0"/>
                </a:moveTo>
                <a:lnTo>
                  <a:pt x="6147868" y="0"/>
                </a:lnTo>
                <a:lnTo>
                  <a:pt x="6147868" y="1679137"/>
                </a:lnTo>
                <a:lnTo>
                  <a:pt x="0" y="16791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753836" y="3325913"/>
            <a:ext cx="4275646" cy="5190466"/>
          </a:xfrm>
          <a:custGeom>
            <a:avLst/>
            <a:gdLst/>
            <a:ahLst/>
            <a:cxnLst/>
            <a:rect l="l" t="t" r="r" b="b"/>
            <a:pathLst>
              <a:path w="4275646" h="5190466">
                <a:moveTo>
                  <a:pt x="0" y="0"/>
                </a:moveTo>
                <a:lnTo>
                  <a:pt x="4275646" y="0"/>
                </a:lnTo>
                <a:lnTo>
                  <a:pt x="4275646" y="5190465"/>
                </a:lnTo>
                <a:lnTo>
                  <a:pt x="0" y="5190465"/>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45712" y="1276206"/>
            <a:ext cx="19959516" cy="1527166"/>
          </a:xfrm>
          <a:prstGeom prst="rect">
            <a:avLst/>
          </a:prstGeom>
        </p:spPr>
        <p:txBody>
          <a:bodyPr lIns="0" tIns="0" rIns="0" bIns="0" rtlCol="0" anchor="t">
            <a:spAutoFit/>
          </a:bodyPr>
          <a:lstStyle/>
          <a:p>
            <a:pPr algn="ctr">
              <a:lnSpc>
                <a:spcPts val="11900"/>
              </a:lnSpc>
              <a:spcBef>
                <a:spcPct val="0"/>
              </a:spcBef>
            </a:pPr>
            <a:r>
              <a:rPr lang="en-US" sz="8500">
                <a:solidFill>
                  <a:srgbClr val="000000"/>
                </a:solidFill>
                <a:latin typeface="Omnes Semibold"/>
                <a:ea typeface="Omnes Semibold"/>
                <a:cs typeface="Omnes Semibold"/>
                <a:sym typeface="Omnes Semibold"/>
              </a:rPr>
              <a:t>What date is Boxing Day?</a:t>
            </a:r>
          </a:p>
        </p:txBody>
      </p:sp>
      <p:sp>
        <p:nvSpPr>
          <p:cNvPr id="6" name="TextBox 6"/>
          <p:cNvSpPr txBox="1"/>
          <p:nvPr/>
        </p:nvSpPr>
        <p:spPr>
          <a:xfrm>
            <a:off x="-9954" y="3632962"/>
            <a:ext cx="6429823" cy="3565526"/>
          </a:xfrm>
          <a:prstGeom prst="rect">
            <a:avLst/>
          </a:prstGeom>
        </p:spPr>
        <p:txBody>
          <a:bodyPr lIns="0" tIns="0" rIns="0" bIns="0" rtlCol="0" anchor="t">
            <a:spAutoFit/>
          </a:bodyPr>
          <a:lstStyle/>
          <a:p>
            <a:pPr algn="ctr">
              <a:lnSpc>
                <a:spcPts val="13999"/>
              </a:lnSpc>
              <a:spcBef>
                <a:spcPct val="0"/>
              </a:spcBef>
            </a:pPr>
            <a:r>
              <a:rPr lang="en-US" sz="9999">
                <a:solidFill>
                  <a:srgbClr val="005F1C"/>
                </a:solidFill>
                <a:latin typeface="Omnes Bold"/>
                <a:ea typeface="Omnes Bold"/>
                <a:cs typeface="Omnes Bold"/>
                <a:sym typeface="Omnes Bold"/>
              </a:rPr>
              <a:t>25th December</a:t>
            </a:r>
          </a:p>
        </p:txBody>
      </p:sp>
      <p:sp>
        <p:nvSpPr>
          <p:cNvPr id="7" name="TextBox 7"/>
          <p:cNvSpPr txBox="1"/>
          <p:nvPr/>
        </p:nvSpPr>
        <p:spPr>
          <a:xfrm>
            <a:off x="11029482" y="3490610"/>
            <a:ext cx="6563133" cy="3565526"/>
          </a:xfrm>
          <a:prstGeom prst="rect">
            <a:avLst/>
          </a:prstGeom>
        </p:spPr>
        <p:txBody>
          <a:bodyPr lIns="0" tIns="0" rIns="0" bIns="0" rtlCol="0" anchor="t">
            <a:spAutoFit/>
          </a:bodyPr>
          <a:lstStyle/>
          <a:p>
            <a:pPr algn="ctr">
              <a:lnSpc>
                <a:spcPts val="13999"/>
              </a:lnSpc>
              <a:spcBef>
                <a:spcPct val="0"/>
              </a:spcBef>
            </a:pPr>
            <a:r>
              <a:rPr lang="en-US" sz="9999">
                <a:solidFill>
                  <a:srgbClr val="E41B13"/>
                </a:solidFill>
                <a:latin typeface="Omnes Bold"/>
                <a:ea typeface="Omnes Bold"/>
                <a:cs typeface="Omnes Bold"/>
                <a:sym typeface="Omnes Bold"/>
              </a:rPr>
              <a:t>26th December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3051294" y="3281476"/>
            <a:ext cx="4275646" cy="5190466"/>
          </a:xfrm>
          <a:custGeom>
            <a:avLst/>
            <a:gdLst/>
            <a:ahLst/>
            <a:cxnLst/>
            <a:rect l="l" t="t" r="r" b="b"/>
            <a:pathLst>
              <a:path w="4275646" h="5190466">
                <a:moveTo>
                  <a:pt x="0" y="0"/>
                </a:moveTo>
                <a:lnTo>
                  <a:pt x="4275646" y="0"/>
                </a:lnTo>
                <a:lnTo>
                  <a:pt x="4275646" y="5190465"/>
                </a:lnTo>
                <a:lnTo>
                  <a:pt x="0" y="5190465"/>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45712" y="1276206"/>
            <a:ext cx="19959516" cy="1527166"/>
          </a:xfrm>
          <a:prstGeom prst="rect">
            <a:avLst/>
          </a:prstGeom>
        </p:spPr>
        <p:txBody>
          <a:bodyPr lIns="0" tIns="0" rIns="0" bIns="0" rtlCol="0" anchor="t">
            <a:spAutoFit/>
          </a:bodyPr>
          <a:lstStyle/>
          <a:p>
            <a:pPr algn="ctr">
              <a:lnSpc>
                <a:spcPts val="11900"/>
              </a:lnSpc>
              <a:spcBef>
                <a:spcPct val="0"/>
              </a:spcBef>
            </a:pPr>
            <a:r>
              <a:rPr lang="en-US" sz="8500">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8160298" y="3484420"/>
            <a:ext cx="8029550" cy="4535178"/>
          </a:xfrm>
          <a:prstGeom prst="rect">
            <a:avLst/>
          </a:prstGeom>
        </p:spPr>
        <p:txBody>
          <a:bodyPr lIns="0" tIns="0" rIns="0" bIns="0" rtlCol="0" anchor="t">
            <a:spAutoFit/>
          </a:bodyPr>
          <a:lstStyle/>
          <a:p>
            <a:pPr algn="ctr">
              <a:lnSpc>
                <a:spcPts val="17779"/>
              </a:lnSpc>
              <a:spcBef>
                <a:spcPct val="0"/>
              </a:spcBef>
            </a:pPr>
            <a:r>
              <a:rPr lang="en-US" sz="12699">
                <a:solidFill>
                  <a:srgbClr val="E41B13"/>
                </a:solidFill>
                <a:latin typeface="Omnes Bold"/>
                <a:ea typeface="Omnes Bold"/>
                <a:cs typeface="Omnes Bold"/>
                <a:sym typeface="Omnes Bold"/>
              </a:rPr>
              <a:t>26th December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974303" y="4397962"/>
            <a:ext cx="3856380" cy="5220142"/>
          </a:xfrm>
          <a:custGeom>
            <a:avLst/>
            <a:gdLst/>
            <a:ahLst/>
            <a:cxnLst/>
            <a:rect l="l" t="t" r="r" b="b"/>
            <a:pathLst>
              <a:path w="3856380" h="5220142">
                <a:moveTo>
                  <a:pt x="0" y="0"/>
                </a:moveTo>
                <a:lnTo>
                  <a:pt x="3856380" y="0"/>
                </a:lnTo>
                <a:lnTo>
                  <a:pt x="3856380" y="5220142"/>
                </a:lnTo>
                <a:lnTo>
                  <a:pt x="0" y="5220142"/>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266951" y="1446492"/>
            <a:ext cx="17271084" cy="2951470"/>
          </a:xfrm>
          <a:prstGeom prst="rect">
            <a:avLst/>
          </a:prstGeom>
        </p:spPr>
        <p:txBody>
          <a:bodyPr lIns="0" tIns="0" rIns="0" bIns="0" rtlCol="0" anchor="t">
            <a:spAutoFit/>
          </a:bodyPr>
          <a:lstStyle/>
          <a:p>
            <a:pPr algn="ctr">
              <a:lnSpc>
                <a:spcPts val="11620"/>
              </a:lnSpc>
              <a:spcBef>
                <a:spcPct val="0"/>
              </a:spcBef>
            </a:pPr>
            <a:r>
              <a:rPr lang="en-US" sz="8300">
                <a:solidFill>
                  <a:srgbClr val="000000"/>
                </a:solidFill>
                <a:latin typeface="Omnes Semibold"/>
                <a:ea typeface="Omnes Semibold"/>
                <a:cs typeface="Omnes Semibold"/>
                <a:sym typeface="Omnes Semibold"/>
              </a:rPr>
              <a:t>What is another name for Santa Claus?</a:t>
            </a:r>
          </a:p>
        </p:txBody>
      </p:sp>
      <p:sp>
        <p:nvSpPr>
          <p:cNvPr id="6" name="TextBox 6"/>
          <p:cNvSpPr txBox="1"/>
          <p:nvPr/>
        </p:nvSpPr>
        <p:spPr>
          <a:xfrm>
            <a:off x="1021242" y="4169362"/>
            <a:ext cx="4294319" cy="2822373"/>
          </a:xfrm>
          <a:prstGeom prst="rect">
            <a:avLst/>
          </a:prstGeom>
        </p:spPr>
        <p:txBody>
          <a:bodyPr lIns="0" tIns="0" rIns="0" bIns="0" rtlCol="0" anchor="t">
            <a:spAutoFit/>
          </a:bodyPr>
          <a:lstStyle/>
          <a:p>
            <a:pPr algn="ctr">
              <a:lnSpc>
                <a:spcPts val="11000"/>
              </a:lnSpc>
              <a:spcBef>
                <a:spcPct val="0"/>
              </a:spcBef>
            </a:pPr>
            <a:r>
              <a:rPr lang="en-US" sz="7857">
                <a:solidFill>
                  <a:srgbClr val="005F1C"/>
                </a:solidFill>
                <a:latin typeface="Omnes Bold"/>
                <a:ea typeface="Omnes Bold"/>
                <a:cs typeface="Omnes Bold"/>
                <a:sym typeface="Omnes Bold"/>
              </a:rPr>
              <a:t>Father Presents</a:t>
            </a:r>
          </a:p>
        </p:txBody>
      </p:sp>
      <p:sp>
        <p:nvSpPr>
          <p:cNvPr id="7" name="TextBox 7"/>
          <p:cNvSpPr txBox="1"/>
          <p:nvPr/>
        </p:nvSpPr>
        <p:spPr>
          <a:xfrm>
            <a:off x="11320018" y="3987848"/>
            <a:ext cx="5939282" cy="2741455"/>
          </a:xfrm>
          <a:prstGeom prst="rect">
            <a:avLst/>
          </a:prstGeom>
        </p:spPr>
        <p:txBody>
          <a:bodyPr lIns="0" tIns="0" rIns="0" bIns="0" rtlCol="0" anchor="t">
            <a:spAutoFit/>
          </a:bodyPr>
          <a:lstStyle/>
          <a:p>
            <a:pPr algn="ctr">
              <a:lnSpc>
                <a:spcPts val="10737"/>
              </a:lnSpc>
              <a:spcBef>
                <a:spcPct val="0"/>
              </a:spcBef>
            </a:pPr>
            <a:r>
              <a:rPr lang="en-US" sz="7669">
                <a:solidFill>
                  <a:srgbClr val="E41B13"/>
                </a:solidFill>
                <a:latin typeface="Omnes Bold"/>
                <a:ea typeface="Omnes Bold"/>
                <a:cs typeface="Omnes Bold"/>
                <a:sym typeface="Omnes Bold"/>
              </a:rPr>
              <a:t>Father Christmas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3305365" y="3466604"/>
            <a:ext cx="3856380" cy="5220142"/>
          </a:xfrm>
          <a:custGeom>
            <a:avLst/>
            <a:gdLst/>
            <a:ahLst/>
            <a:cxnLst/>
            <a:rect l="l" t="t" r="r" b="b"/>
            <a:pathLst>
              <a:path w="3856380" h="5220142">
                <a:moveTo>
                  <a:pt x="0" y="0"/>
                </a:moveTo>
                <a:lnTo>
                  <a:pt x="3856379" y="0"/>
                </a:lnTo>
                <a:lnTo>
                  <a:pt x="3856379" y="5220141"/>
                </a:lnTo>
                <a:lnTo>
                  <a:pt x="0" y="5220141"/>
                </a:lnTo>
                <a:lnTo>
                  <a:pt x="0" y="0"/>
                </a:lnTo>
                <a:close/>
              </a:path>
            </a:pathLst>
          </a:custGeom>
          <a:blipFill>
            <a:blip r:embed="rId4"/>
            <a:stretch>
              <a:fillRect/>
            </a:stretch>
          </a:blipFill>
        </p:spPr>
        <p:txBody>
          <a:bodyPr/>
          <a:lstStyle/>
          <a:p>
            <a:endParaRPr lang="en-GB"/>
          </a:p>
        </p:txBody>
      </p:sp>
      <p:sp>
        <p:nvSpPr>
          <p:cNvPr id="5" name="TextBox 5"/>
          <p:cNvSpPr txBox="1"/>
          <p:nvPr/>
        </p:nvSpPr>
        <p:spPr>
          <a:xfrm>
            <a:off x="-835758" y="1379837"/>
            <a:ext cx="19959516" cy="1484620"/>
          </a:xfrm>
          <a:prstGeom prst="rect">
            <a:avLst/>
          </a:prstGeom>
        </p:spPr>
        <p:txBody>
          <a:bodyPr lIns="0" tIns="0" rIns="0" bIns="0" rtlCol="0" anchor="t">
            <a:spAutoFit/>
          </a:bodyPr>
          <a:lstStyle/>
          <a:p>
            <a:pPr algn="ctr">
              <a:lnSpc>
                <a:spcPts val="11620"/>
              </a:lnSpc>
              <a:spcBef>
                <a:spcPct val="0"/>
              </a:spcBef>
            </a:pPr>
            <a:r>
              <a:rPr lang="en-US" sz="8300">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7478684" y="3632298"/>
            <a:ext cx="9307393" cy="4089401"/>
          </a:xfrm>
          <a:prstGeom prst="rect">
            <a:avLst/>
          </a:prstGeom>
        </p:spPr>
        <p:txBody>
          <a:bodyPr lIns="0" tIns="0" rIns="0" bIns="0" rtlCol="0" anchor="t">
            <a:spAutoFit/>
          </a:bodyPr>
          <a:lstStyle/>
          <a:p>
            <a:pPr algn="ctr">
              <a:lnSpc>
                <a:spcPts val="16099"/>
              </a:lnSpc>
              <a:spcBef>
                <a:spcPct val="0"/>
              </a:spcBef>
            </a:pPr>
            <a:r>
              <a:rPr lang="en-US" sz="11499">
                <a:solidFill>
                  <a:srgbClr val="E41B13"/>
                </a:solidFill>
                <a:latin typeface="Omnes Bold"/>
                <a:ea typeface="Omnes Bold"/>
                <a:cs typeface="Omnes Bold"/>
                <a:sym typeface="Omnes Bold"/>
              </a:rPr>
              <a:t>Father Christmas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6695883" y="2675323"/>
            <a:ext cx="4467812" cy="5572102"/>
          </a:xfrm>
          <a:custGeom>
            <a:avLst/>
            <a:gdLst/>
            <a:ahLst/>
            <a:cxnLst/>
            <a:rect l="l" t="t" r="r" b="b"/>
            <a:pathLst>
              <a:path w="4467812" h="5572102">
                <a:moveTo>
                  <a:pt x="0" y="0"/>
                </a:moveTo>
                <a:lnTo>
                  <a:pt x="4467812" y="0"/>
                </a:lnTo>
                <a:lnTo>
                  <a:pt x="4467812" y="5572102"/>
                </a:lnTo>
                <a:lnTo>
                  <a:pt x="0" y="55721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1028700" y="1369114"/>
            <a:ext cx="16700345" cy="1306209"/>
          </a:xfrm>
          <a:prstGeom prst="rect">
            <a:avLst/>
          </a:prstGeom>
        </p:spPr>
        <p:txBody>
          <a:bodyPr lIns="0" tIns="0" rIns="0" bIns="0" rtlCol="0" anchor="t">
            <a:spAutoFit/>
          </a:bodyPr>
          <a:lstStyle/>
          <a:p>
            <a:pPr algn="ctr">
              <a:lnSpc>
                <a:spcPts val="10191"/>
              </a:lnSpc>
              <a:spcBef>
                <a:spcPct val="0"/>
              </a:spcBef>
            </a:pPr>
            <a:r>
              <a:rPr lang="en-US" sz="7279">
                <a:solidFill>
                  <a:srgbClr val="000000"/>
                </a:solidFill>
                <a:latin typeface="Omnes Semibold"/>
                <a:ea typeface="Omnes Semibold"/>
                <a:cs typeface="Omnes Semibold"/>
                <a:sym typeface="Omnes Semibold"/>
              </a:rPr>
              <a:t>How many reindeer pull Santa’s Sleigh?</a:t>
            </a:r>
          </a:p>
        </p:txBody>
      </p:sp>
      <p:sp>
        <p:nvSpPr>
          <p:cNvPr id="6" name="TextBox 6"/>
          <p:cNvSpPr txBox="1"/>
          <p:nvPr/>
        </p:nvSpPr>
        <p:spPr>
          <a:xfrm>
            <a:off x="134371" y="2946400"/>
            <a:ext cx="6075737" cy="4089401"/>
          </a:xfrm>
          <a:prstGeom prst="rect">
            <a:avLst/>
          </a:prstGeom>
        </p:spPr>
        <p:txBody>
          <a:bodyPr lIns="0" tIns="0" rIns="0" bIns="0" rtlCol="0" anchor="t">
            <a:spAutoFit/>
          </a:bodyPr>
          <a:lstStyle/>
          <a:p>
            <a:pPr algn="ctr">
              <a:lnSpc>
                <a:spcPts val="16099"/>
              </a:lnSpc>
              <a:spcBef>
                <a:spcPct val="0"/>
              </a:spcBef>
            </a:pPr>
            <a:r>
              <a:rPr lang="en-US" sz="11499">
                <a:solidFill>
                  <a:srgbClr val="005F1C"/>
                </a:solidFill>
                <a:latin typeface="Omnes Bold"/>
                <a:ea typeface="Omnes Bold"/>
                <a:cs typeface="Omnes Bold"/>
                <a:sym typeface="Omnes Bold"/>
              </a:rPr>
              <a:t>9 reindeer</a:t>
            </a:r>
          </a:p>
        </p:txBody>
      </p:sp>
      <p:sp>
        <p:nvSpPr>
          <p:cNvPr id="7" name="TextBox 7"/>
          <p:cNvSpPr txBox="1"/>
          <p:nvPr/>
        </p:nvSpPr>
        <p:spPr>
          <a:xfrm>
            <a:off x="11653308" y="2946400"/>
            <a:ext cx="6075737" cy="4089401"/>
          </a:xfrm>
          <a:prstGeom prst="rect">
            <a:avLst/>
          </a:prstGeom>
        </p:spPr>
        <p:txBody>
          <a:bodyPr lIns="0" tIns="0" rIns="0" bIns="0" rtlCol="0" anchor="t">
            <a:spAutoFit/>
          </a:bodyPr>
          <a:lstStyle/>
          <a:p>
            <a:pPr algn="ctr">
              <a:lnSpc>
                <a:spcPts val="16099"/>
              </a:lnSpc>
              <a:spcBef>
                <a:spcPct val="0"/>
              </a:spcBef>
            </a:pPr>
            <a:r>
              <a:rPr lang="en-US" sz="11499">
                <a:solidFill>
                  <a:srgbClr val="E41B13"/>
                </a:solidFill>
                <a:latin typeface="Omnes Bold"/>
                <a:ea typeface="Omnes Bold"/>
                <a:cs typeface="Omnes Bold"/>
                <a:sym typeface="Omnes Bold"/>
              </a:rPr>
              <a:t>7 reindeer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954" y="0"/>
            <a:ext cx="18288000" cy="1211580"/>
          </a:xfrm>
          <a:custGeom>
            <a:avLst/>
            <a:gdLst/>
            <a:ahLst/>
            <a:cxnLst/>
            <a:rect l="l" t="t" r="r" b="b"/>
            <a:pathLst>
              <a:path w="18288000" h="1211580">
                <a:moveTo>
                  <a:pt x="0" y="0"/>
                </a:moveTo>
                <a:lnTo>
                  <a:pt x="18288000" y="0"/>
                </a:lnTo>
                <a:lnTo>
                  <a:pt x="18288000" y="1211580"/>
                </a:lnTo>
                <a:lnTo>
                  <a:pt x="0" y="1211580"/>
                </a:lnTo>
                <a:lnTo>
                  <a:pt x="0" y="0"/>
                </a:lnTo>
                <a:close/>
              </a:path>
            </a:pathLst>
          </a:custGeom>
          <a:blipFill>
            <a:blip r:embed="rId2"/>
            <a:stretch>
              <a:fillRect/>
            </a:stretch>
          </a:blipFill>
        </p:spPr>
        <p:txBody>
          <a:bodyPr/>
          <a:lstStyle/>
          <a:p>
            <a:endParaRPr lang="en-GB"/>
          </a:p>
        </p:txBody>
      </p:sp>
      <p:sp>
        <p:nvSpPr>
          <p:cNvPr id="3" name="Freeform 3"/>
          <p:cNvSpPr/>
          <p:nvPr/>
        </p:nvSpPr>
        <p:spPr>
          <a:xfrm>
            <a:off x="16189849" y="8019599"/>
            <a:ext cx="1725582" cy="1740268"/>
          </a:xfrm>
          <a:custGeom>
            <a:avLst/>
            <a:gdLst/>
            <a:ahLst/>
            <a:cxnLst/>
            <a:rect l="l" t="t" r="r" b="b"/>
            <a:pathLst>
              <a:path w="1725582" h="1740268">
                <a:moveTo>
                  <a:pt x="0" y="0"/>
                </a:moveTo>
                <a:lnTo>
                  <a:pt x="1725582" y="0"/>
                </a:lnTo>
                <a:lnTo>
                  <a:pt x="1725582" y="1740268"/>
                </a:lnTo>
                <a:lnTo>
                  <a:pt x="0" y="1740268"/>
                </a:lnTo>
                <a:lnTo>
                  <a:pt x="0" y="0"/>
                </a:lnTo>
                <a:close/>
              </a:path>
            </a:pathLst>
          </a:custGeom>
          <a:blipFill>
            <a:blip r:embed="rId3"/>
            <a:stretch>
              <a:fillRect/>
            </a:stretch>
          </a:blipFill>
        </p:spPr>
        <p:txBody>
          <a:bodyPr/>
          <a:lstStyle/>
          <a:p>
            <a:endParaRPr lang="en-GB"/>
          </a:p>
        </p:txBody>
      </p:sp>
      <p:sp>
        <p:nvSpPr>
          <p:cNvPr id="4" name="Freeform 4"/>
          <p:cNvSpPr/>
          <p:nvPr/>
        </p:nvSpPr>
        <p:spPr>
          <a:xfrm>
            <a:off x="2955211" y="3026355"/>
            <a:ext cx="4467812" cy="5572102"/>
          </a:xfrm>
          <a:custGeom>
            <a:avLst/>
            <a:gdLst/>
            <a:ahLst/>
            <a:cxnLst/>
            <a:rect l="l" t="t" r="r" b="b"/>
            <a:pathLst>
              <a:path w="4467812" h="5572102">
                <a:moveTo>
                  <a:pt x="0" y="0"/>
                </a:moveTo>
                <a:lnTo>
                  <a:pt x="4467813" y="0"/>
                </a:lnTo>
                <a:lnTo>
                  <a:pt x="4467813" y="5572102"/>
                </a:lnTo>
                <a:lnTo>
                  <a:pt x="0" y="55721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835758" y="1108830"/>
            <a:ext cx="19959516" cy="1560187"/>
          </a:xfrm>
          <a:prstGeom prst="rect">
            <a:avLst/>
          </a:prstGeom>
        </p:spPr>
        <p:txBody>
          <a:bodyPr lIns="0" tIns="0" rIns="0" bIns="0" rtlCol="0" anchor="t">
            <a:spAutoFit/>
          </a:bodyPr>
          <a:lstStyle/>
          <a:p>
            <a:pPr algn="ctr">
              <a:lnSpc>
                <a:spcPts val="12180"/>
              </a:lnSpc>
              <a:spcBef>
                <a:spcPct val="0"/>
              </a:spcBef>
            </a:pPr>
            <a:r>
              <a:rPr lang="en-US" sz="8700">
                <a:solidFill>
                  <a:srgbClr val="000000"/>
                </a:solidFill>
                <a:latin typeface="Omnes Semibold"/>
                <a:ea typeface="Omnes Semibold"/>
                <a:cs typeface="Omnes Semibold"/>
                <a:sym typeface="Omnes Semibold"/>
              </a:rPr>
              <a:t>Correct Answer is: </a:t>
            </a:r>
          </a:p>
        </p:txBody>
      </p:sp>
      <p:sp>
        <p:nvSpPr>
          <p:cNvPr id="6" name="TextBox 6"/>
          <p:cNvSpPr txBox="1"/>
          <p:nvPr/>
        </p:nvSpPr>
        <p:spPr>
          <a:xfrm>
            <a:off x="8516042" y="4800600"/>
            <a:ext cx="7961114" cy="2277753"/>
          </a:xfrm>
          <a:prstGeom prst="rect">
            <a:avLst/>
          </a:prstGeom>
        </p:spPr>
        <p:txBody>
          <a:bodyPr lIns="0" tIns="0" rIns="0" bIns="0" rtlCol="0" anchor="t">
            <a:spAutoFit/>
          </a:bodyPr>
          <a:lstStyle/>
          <a:p>
            <a:pPr algn="ctr">
              <a:lnSpc>
                <a:spcPts val="17779"/>
              </a:lnSpc>
              <a:spcBef>
                <a:spcPct val="0"/>
              </a:spcBef>
            </a:pPr>
            <a:r>
              <a:rPr lang="en-US" sz="12699">
                <a:solidFill>
                  <a:srgbClr val="005F1C"/>
                </a:solidFill>
                <a:latin typeface="Omnes Bold"/>
                <a:ea typeface="Omnes Bold"/>
                <a:cs typeface="Omnes Bold"/>
                <a:sym typeface="Omnes Bold"/>
              </a:rPr>
              <a:t>9 reindeer</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8c3aaa0-0762-42cb-a2a7-6988fc82b466">
      <Terms xmlns="http://schemas.microsoft.com/office/infopath/2007/PartnerControls"/>
    </lcf76f155ced4ddcb4097134ff3c332f>
    <TaxCatchAll xmlns="8eb830d9-311e-48e7-bd78-c201a7dce4d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16D17894D4FD438A484879138A7711" ma:contentTypeVersion="15" ma:contentTypeDescription="Create a new document." ma:contentTypeScope="" ma:versionID="0995a18f9f2e8675647b82e92d9df5d5">
  <xsd:schema xmlns:xsd="http://www.w3.org/2001/XMLSchema" xmlns:xs="http://www.w3.org/2001/XMLSchema" xmlns:p="http://schemas.microsoft.com/office/2006/metadata/properties" xmlns:ns2="c8c3aaa0-0762-42cb-a2a7-6988fc82b466" xmlns:ns3="8eb830d9-311e-48e7-bd78-c201a7dce4d8" targetNamespace="http://schemas.microsoft.com/office/2006/metadata/properties" ma:root="true" ma:fieldsID="e25a9b9b607318dac78727fb958cff1b" ns2:_="" ns3:_="">
    <xsd:import namespace="c8c3aaa0-0762-42cb-a2a7-6988fc82b466"/>
    <xsd:import namespace="8eb830d9-311e-48e7-bd78-c201a7dce4d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3aaa0-0762-42cb-a2a7-6988fc82b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4bf2425-0a1a-4cc2-9193-36f33296c72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b830d9-311e-48e7-bd78-c201a7dce4d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92ce327-3cba-4314-9f86-4805dca7b15f}" ma:internalName="TaxCatchAll" ma:showField="CatchAllData" ma:web="8eb830d9-311e-48e7-bd78-c201a7dce4d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B74C6-6E13-456F-96E1-A1187D0BDC82}">
  <ds:schemaRefs>
    <ds:schemaRef ds:uri="8eb830d9-311e-48e7-bd78-c201a7dce4d8"/>
    <ds:schemaRef ds:uri="http://purl.org/dc/elements/1.1/"/>
    <ds:schemaRef ds:uri="c8c3aaa0-0762-42cb-a2a7-6988fc82b466"/>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DD04340-9751-42D6-9954-7045162502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3aaa0-0762-42cb-a2a7-6988fc82b466"/>
    <ds:schemaRef ds:uri="8eb830d9-311e-48e7-bd78-c201a7dce4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3A8312-A2BA-4619-9F56-CA7BD342AA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301</Words>
  <Application>Microsoft Office PowerPoint</Application>
  <PresentationFormat>Custom</PresentationFormat>
  <Paragraphs>48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Omnes Semibold</vt:lpstr>
      <vt:lpstr>Arial</vt:lpstr>
      <vt:lpstr>Omnes Bold</vt:lpstr>
      <vt:lpstr>Calibri</vt:lpstr>
      <vt:lpstr>Omnes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Chester's Christmas Quiz KS1</dc:title>
  <cp:lastModifiedBy>Rakia Alouane</cp:lastModifiedBy>
  <cp:revision>1</cp:revision>
  <dcterms:created xsi:type="dcterms:W3CDTF">2006-08-16T00:00:00Z</dcterms:created>
  <dcterms:modified xsi:type="dcterms:W3CDTF">2025-07-17T08:46:10Z</dcterms:modified>
  <dc:identifier>DAGWi52rdIw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0x010100B816D17894D4FD438A484879138A7711</vt:lpwstr>
  </property>
  <property fmtid="{D5CDD505-2E9C-101B-9397-08002B2CF9AE}" pid="3" name="MediaServiceImageTags">
    <vt:lpwstr/>
  </property>
</Properties>
</file>