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8288000" cy="10287000"/>
  <p:notesSz cx="6858000" cy="9144000"/>
  <p:embeddedFontLst>
    <p:embeddedFont>
      <p:font typeface="Omnes Bold" panose="020B0604020202020204" charset="0"/>
      <p:regular r:id="rId19"/>
    </p:embeddedFont>
    <p:embeddedFont>
      <p:font typeface="Omnes Regular" panose="020B0604020202020204" charset="0"/>
      <p:regular r:id="rId20"/>
    </p:embeddedFont>
    <p:embeddedFont>
      <p:font typeface="Omnes Semi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sv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sv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1212268" y="2967264"/>
            <a:ext cx="11017437" cy="6792604"/>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Chester’s Christmas Quiz</a:t>
            </a:r>
          </a:p>
        </p:txBody>
      </p:sp>
      <p:sp>
        <p:nvSpPr>
          <p:cNvPr id="4" name="Freeform 4"/>
          <p:cNvSpPr/>
          <p:nvPr/>
        </p:nvSpPr>
        <p:spPr>
          <a:xfrm>
            <a:off x="11912853" y="5610281"/>
            <a:ext cx="4276996" cy="4503806"/>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4"/>
            <a:stretch>
              <a:fillRect/>
            </a:stretch>
          </a:blipFill>
        </p:spPr>
        <p:txBody>
          <a:bodyPr/>
          <a:lstStyle/>
          <a:p>
            <a:endParaRPr lang="en-GB"/>
          </a:p>
        </p:txBody>
      </p:sp>
      <p:sp>
        <p:nvSpPr>
          <p:cNvPr id="5" name="Freeform 5"/>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7" name="Freeform 7"/>
          <p:cNvSpPr/>
          <p:nvPr/>
        </p:nvSpPr>
        <p:spPr>
          <a:xfrm flipH="1">
            <a:off x="12744054" y="4430952"/>
            <a:ext cx="2928493" cy="2358657"/>
          </a:xfrm>
          <a:custGeom>
            <a:avLst/>
            <a:gdLst/>
            <a:ahLst/>
            <a:cxnLst/>
            <a:rect l="l" t="t" r="r" b="b"/>
            <a:pathLst>
              <a:path w="2928493" h="2358657">
                <a:moveTo>
                  <a:pt x="2928493" y="0"/>
                </a:moveTo>
                <a:lnTo>
                  <a:pt x="0" y="0"/>
                </a:lnTo>
                <a:lnTo>
                  <a:pt x="0" y="2358657"/>
                </a:lnTo>
                <a:lnTo>
                  <a:pt x="2928493" y="2358657"/>
                </a:lnTo>
                <a:lnTo>
                  <a:pt x="2928493"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7986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Freeform 9"/>
          <p:cNvSpPr/>
          <p:nvPr/>
        </p:nvSpPr>
        <p:spPr>
          <a:xfrm>
            <a:off x="1222970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Freeform 10"/>
          <p:cNvSpPr/>
          <p:nvPr/>
        </p:nvSpPr>
        <p:spPr>
          <a:xfrm>
            <a:off x="606800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5130494" y="3028995"/>
            <a:ext cx="7518239" cy="4229010"/>
          </a:xfrm>
          <a:custGeom>
            <a:avLst/>
            <a:gdLst/>
            <a:ahLst/>
            <a:cxnLst/>
            <a:rect l="l" t="t" r="r" b="b"/>
            <a:pathLst>
              <a:path w="7518239" h="4229010">
                <a:moveTo>
                  <a:pt x="0" y="0"/>
                </a:moveTo>
                <a:lnTo>
                  <a:pt x="7518239" y="0"/>
                </a:lnTo>
                <a:lnTo>
                  <a:pt x="7518239" y="4229010"/>
                </a:lnTo>
                <a:lnTo>
                  <a:pt x="0" y="4229010"/>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35758" y="982980"/>
            <a:ext cx="19959516" cy="1444613"/>
          </a:xfrm>
          <a:prstGeom prst="rect">
            <a:avLst/>
          </a:prstGeom>
        </p:spPr>
        <p:txBody>
          <a:bodyPr lIns="0" tIns="0" rIns="0" bIns="0" rtlCol="0" anchor="t">
            <a:spAutoFit/>
          </a:bodyPr>
          <a:lstStyle/>
          <a:p>
            <a:pPr algn="ctr">
              <a:lnSpc>
                <a:spcPts val="11200"/>
              </a:lnSpc>
              <a:spcBef>
                <a:spcPct val="0"/>
              </a:spcBef>
            </a:pPr>
            <a:r>
              <a:rPr lang="en-US" sz="8000">
                <a:solidFill>
                  <a:srgbClr val="000000"/>
                </a:solidFill>
                <a:latin typeface="Omnes Semibold"/>
                <a:ea typeface="Omnes Semibold"/>
                <a:cs typeface="Omnes Semibold"/>
                <a:sym typeface="Omnes Semibold"/>
              </a:rPr>
              <a:t>What town does The Grinch live in?</a:t>
            </a:r>
          </a:p>
        </p:txBody>
      </p:sp>
      <p:sp>
        <p:nvSpPr>
          <p:cNvPr id="6" name="TextBox 6"/>
          <p:cNvSpPr txBox="1"/>
          <p:nvPr/>
        </p:nvSpPr>
        <p:spPr>
          <a:xfrm>
            <a:off x="184050" y="4271266"/>
            <a:ext cx="4489244" cy="1515867"/>
          </a:xfrm>
          <a:prstGeom prst="rect">
            <a:avLst/>
          </a:prstGeom>
        </p:spPr>
        <p:txBody>
          <a:bodyPr lIns="0" tIns="0" rIns="0" bIns="0" rtlCol="0" anchor="t">
            <a:spAutoFit/>
          </a:bodyPr>
          <a:lstStyle/>
          <a:p>
            <a:pPr algn="ctr">
              <a:lnSpc>
                <a:spcPts val="11876"/>
              </a:lnSpc>
              <a:spcBef>
                <a:spcPct val="0"/>
              </a:spcBef>
            </a:pPr>
            <a:r>
              <a:rPr lang="en-US" sz="8483">
                <a:solidFill>
                  <a:srgbClr val="005F1C"/>
                </a:solidFill>
                <a:latin typeface="Omnes Bold"/>
                <a:ea typeface="Omnes Bold"/>
                <a:cs typeface="Omnes Bold"/>
                <a:sym typeface="Omnes Bold"/>
              </a:rPr>
              <a:t>Whoville</a:t>
            </a:r>
          </a:p>
        </p:txBody>
      </p:sp>
      <p:sp>
        <p:nvSpPr>
          <p:cNvPr id="7" name="TextBox 7"/>
          <p:cNvSpPr txBox="1"/>
          <p:nvPr/>
        </p:nvSpPr>
        <p:spPr>
          <a:xfrm>
            <a:off x="13109519" y="4122144"/>
            <a:ext cx="4403063" cy="1515867"/>
          </a:xfrm>
          <a:prstGeom prst="rect">
            <a:avLst/>
          </a:prstGeom>
        </p:spPr>
        <p:txBody>
          <a:bodyPr lIns="0" tIns="0" rIns="0" bIns="0" rtlCol="0" anchor="t">
            <a:spAutoFit/>
          </a:bodyPr>
          <a:lstStyle/>
          <a:p>
            <a:pPr algn="ctr">
              <a:lnSpc>
                <a:spcPts val="11876"/>
              </a:lnSpc>
              <a:spcBef>
                <a:spcPct val="0"/>
              </a:spcBef>
            </a:pPr>
            <a:r>
              <a:rPr lang="en-US" sz="8483">
                <a:solidFill>
                  <a:srgbClr val="E41B13"/>
                </a:solidFill>
                <a:latin typeface="Omnes Bold"/>
                <a:ea typeface="Omnes Bold"/>
                <a:cs typeface="Omnes Bold"/>
                <a:sym typeface="Omnes Bold"/>
              </a:rPr>
              <a:t>Howville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2140988" y="3790589"/>
            <a:ext cx="7518239" cy="4229010"/>
          </a:xfrm>
          <a:custGeom>
            <a:avLst/>
            <a:gdLst/>
            <a:ahLst/>
            <a:cxnLst/>
            <a:rect l="l" t="t" r="r" b="b"/>
            <a:pathLst>
              <a:path w="7518239" h="4229010">
                <a:moveTo>
                  <a:pt x="0" y="0"/>
                </a:moveTo>
                <a:lnTo>
                  <a:pt x="7518239" y="0"/>
                </a:lnTo>
                <a:lnTo>
                  <a:pt x="7518239" y="4229010"/>
                </a:lnTo>
                <a:lnTo>
                  <a:pt x="0" y="4229010"/>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2044085" y="1529512"/>
            <a:ext cx="19959516" cy="1444613"/>
          </a:xfrm>
          <a:prstGeom prst="rect">
            <a:avLst/>
          </a:prstGeom>
        </p:spPr>
        <p:txBody>
          <a:bodyPr lIns="0" tIns="0" rIns="0" bIns="0" rtlCol="0" anchor="t">
            <a:spAutoFit/>
          </a:bodyPr>
          <a:lstStyle/>
          <a:p>
            <a:pPr algn="ctr">
              <a:lnSpc>
                <a:spcPts val="11200"/>
              </a:lnSpc>
              <a:spcBef>
                <a:spcPct val="0"/>
              </a:spcBef>
            </a:pPr>
            <a:r>
              <a:rPr lang="en-US" sz="80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0695127" y="4591112"/>
            <a:ext cx="6773141" cy="2285063"/>
          </a:xfrm>
          <a:prstGeom prst="rect">
            <a:avLst/>
          </a:prstGeom>
        </p:spPr>
        <p:txBody>
          <a:bodyPr lIns="0" tIns="0" rIns="0" bIns="0" rtlCol="0" anchor="t">
            <a:spAutoFit/>
          </a:bodyPr>
          <a:lstStyle/>
          <a:p>
            <a:pPr algn="ctr">
              <a:lnSpc>
                <a:spcPts val="17918"/>
              </a:lnSpc>
              <a:spcBef>
                <a:spcPct val="0"/>
              </a:spcBef>
            </a:pPr>
            <a:r>
              <a:rPr lang="en-US" sz="12798">
                <a:solidFill>
                  <a:srgbClr val="005F1C"/>
                </a:solidFill>
                <a:latin typeface="Omnes Bold"/>
                <a:ea typeface="Omnes Bold"/>
                <a:cs typeface="Omnes Bold"/>
                <a:sym typeface="Omnes Bold"/>
              </a:rPr>
              <a:t>Whoville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569836" y="4091221"/>
            <a:ext cx="4063365" cy="4114800"/>
          </a:xfrm>
          <a:custGeom>
            <a:avLst/>
            <a:gdLst/>
            <a:ahLst/>
            <a:cxnLst/>
            <a:rect l="l" t="t" r="r" b="b"/>
            <a:pathLst>
              <a:path w="4063365" h="4114800">
                <a:moveTo>
                  <a:pt x="0" y="0"/>
                </a:moveTo>
                <a:lnTo>
                  <a:pt x="4063365" y="0"/>
                </a:lnTo>
                <a:lnTo>
                  <a:pt x="406336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35758" y="1227383"/>
            <a:ext cx="19959516" cy="2863838"/>
          </a:xfrm>
          <a:prstGeom prst="rect">
            <a:avLst/>
          </a:prstGeom>
        </p:spPr>
        <p:txBody>
          <a:bodyPr lIns="0" tIns="0" rIns="0" bIns="0" rtlCol="0" anchor="t">
            <a:spAutoFit/>
          </a:bodyPr>
          <a:lstStyle/>
          <a:p>
            <a:pPr algn="ctr">
              <a:lnSpc>
                <a:spcPts val="11200"/>
              </a:lnSpc>
              <a:spcBef>
                <a:spcPct val="0"/>
              </a:spcBef>
            </a:pPr>
            <a:r>
              <a:rPr lang="en-US" sz="8000">
                <a:solidFill>
                  <a:srgbClr val="000000"/>
                </a:solidFill>
                <a:latin typeface="Omnes Semibold"/>
                <a:ea typeface="Omnes Semibold"/>
                <a:cs typeface="Omnes Semibold"/>
                <a:sym typeface="Omnes Semibold"/>
              </a:rPr>
              <a:t>Which train transports children to the north pole?</a:t>
            </a:r>
          </a:p>
        </p:txBody>
      </p:sp>
      <p:sp>
        <p:nvSpPr>
          <p:cNvPr id="6" name="TextBox 6"/>
          <p:cNvSpPr txBox="1"/>
          <p:nvPr/>
        </p:nvSpPr>
        <p:spPr>
          <a:xfrm>
            <a:off x="12322743" y="4110271"/>
            <a:ext cx="4730036" cy="2863829"/>
          </a:xfrm>
          <a:prstGeom prst="rect">
            <a:avLst/>
          </a:prstGeom>
        </p:spPr>
        <p:txBody>
          <a:bodyPr lIns="0" tIns="0" rIns="0" bIns="0" rtlCol="0" anchor="t">
            <a:spAutoFit/>
          </a:bodyPr>
          <a:lstStyle/>
          <a:p>
            <a:pPr algn="ctr">
              <a:lnSpc>
                <a:spcPts val="11201"/>
              </a:lnSpc>
            </a:pPr>
            <a:r>
              <a:rPr lang="en-US" sz="8000">
                <a:solidFill>
                  <a:srgbClr val="EE2E24"/>
                </a:solidFill>
                <a:latin typeface="Omnes Bold"/>
                <a:ea typeface="Omnes Bold"/>
                <a:cs typeface="Omnes Bold"/>
                <a:sym typeface="Omnes Bold"/>
              </a:rPr>
              <a:t>The Polar </a:t>
            </a:r>
          </a:p>
          <a:p>
            <a:pPr algn="ctr">
              <a:lnSpc>
                <a:spcPts val="11201"/>
              </a:lnSpc>
              <a:spcBef>
                <a:spcPct val="0"/>
              </a:spcBef>
            </a:pPr>
            <a:r>
              <a:rPr lang="en-US" sz="8000">
                <a:solidFill>
                  <a:srgbClr val="EE2E24"/>
                </a:solidFill>
                <a:latin typeface="Omnes Bold"/>
                <a:ea typeface="Omnes Bold"/>
                <a:cs typeface="Omnes Bold"/>
                <a:sym typeface="Omnes Bold"/>
              </a:rPr>
              <a:t>Express</a:t>
            </a:r>
          </a:p>
        </p:txBody>
      </p:sp>
      <p:sp>
        <p:nvSpPr>
          <p:cNvPr id="7" name="TextBox 7"/>
          <p:cNvSpPr txBox="1"/>
          <p:nvPr/>
        </p:nvSpPr>
        <p:spPr>
          <a:xfrm>
            <a:off x="574873" y="4110271"/>
            <a:ext cx="4730036" cy="2863829"/>
          </a:xfrm>
          <a:prstGeom prst="rect">
            <a:avLst/>
          </a:prstGeom>
        </p:spPr>
        <p:txBody>
          <a:bodyPr lIns="0" tIns="0" rIns="0" bIns="0" rtlCol="0" anchor="t">
            <a:spAutoFit/>
          </a:bodyPr>
          <a:lstStyle/>
          <a:p>
            <a:pPr algn="ctr">
              <a:lnSpc>
                <a:spcPts val="11201"/>
              </a:lnSpc>
            </a:pPr>
            <a:r>
              <a:rPr lang="en-US" sz="8000">
                <a:solidFill>
                  <a:srgbClr val="005F1C"/>
                </a:solidFill>
                <a:latin typeface="Omnes Bold"/>
                <a:ea typeface="Omnes Bold"/>
                <a:cs typeface="Omnes Bold"/>
                <a:sym typeface="Omnes Bold"/>
              </a:rPr>
              <a:t>The Polar </a:t>
            </a:r>
          </a:p>
          <a:p>
            <a:pPr algn="ctr">
              <a:lnSpc>
                <a:spcPts val="11201"/>
              </a:lnSpc>
              <a:spcBef>
                <a:spcPct val="0"/>
              </a:spcBef>
            </a:pPr>
            <a:r>
              <a:rPr lang="en-US" sz="8000">
                <a:solidFill>
                  <a:srgbClr val="005F1C"/>
                </a:solidFill>
                <a:latin typeface="Omnes Bold"/>
                <a:ea typeface="Omnes Bold"/>
                <a:cs typeface="Omnes Bold"/>
                <a:sym typeface="Omnes Bold"/>
              </a:rPr>
              <a:t>Trainline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3646241" y="3641561"/>
            <a:ext cx="4063365" cy="4114800"/>
          </a:xfrm>
          <a:custGeom>
            <a:avLst/>
            <a:gdLst/>
            <a:ahLst/>
            <a:cxnLst/>
            <a:rect l="l" t="t" r="r" b="b"/>
            <a:pathLst>
              <a:path w="4063365" h="4114800">
                <a:moveTo>
                  <a:pt x="0" y="0"/>
                </a:moveTo>
                <a:lnTo>
                  <a:pt x="4063365" y="0"/>
                </a:lnTo>
                <a:lnTo>
                  <a:pt x="406336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671516" y="1368363"/>
            <a:ext cx="19959516" cy="1444613"/>
          </a:xfrm>
          <a:prstGeom prst="rect">
            <a:avLst/>
          </a:prstGeom>
        </p:spPr>
        <p:txBody>
          <a:bodyPr lIns="0" tIns="0" rIns="0" bIns="0" rtlCol="0" anchor="t">
            <a:spAutoFit/>
          </a:bodyPr>
          <a:lstStyle/>
          <a:p>
            <a:pPr algn="ctr">
              <a:lnSpc>
                <a:spcPts val="11200"/>
              </a:lnSpc>
              <a:spcBef>
                <a:spcPct val="0"/>
              </a:spcBef>
            </a:pPr>
            <a:r>
              <a:rPr lang="en-US" sz="8000">
                <a:solidFill>
                  <a:srgbClr val="000000"/>
                </a:solidFill>
                <a:latin typeface="Omnes Semibold"/>
                <a:ea typeface="Omnes Semibold"/>
                <a:cs typeface="Omnes Semibold"/>
                <a:sym typeface="Omnes Semibold"/>
              </a:rPr>
              <a:t>Correct Answer: </a:t>
            </a:r>
          </a:p>
        </p:txBody>
      </p:sp>
      <p:sp>
        <p:nvSpPr>
          <p:cNvPr id="6" name="TextBox 6"/>
          <p:cNvSpPr txBox="1"/>
          <p:nvPr/>
        </p:nvSpPr>
        <p:spPr>
          <a:xfrm>
            <a:off x="8634439" y="3653628"/>
            <a:ext cx="8173460" cy="3804916"/>
          </a:xfrm>
          <a:prstGeom prst="rect">
            <a:avLst/>
          </a:prstGeom>
        </p:spPr>
        <p:txBody>
          <a:bodyPr lIns="0" tIns="0" rIns="0" bIns="0" rtlCol="0" anchor="t">
            <a:spAutoFit/>
          </a:bodyPr>
          <a:lstStyle/>
          <a:p>
            <a:pPr algn="ctr">
              <a:lnSpc>
                <a:spcPts val="14980"/>
              </a:lnSpc>
              <a:spcBef>
                <a:spcPct val="0"/>
              </a:spcBef>
            </a:pPr>
            <a:r>
              <a:rPr lang="en-US" sz="10700">
                <a:solidFill>
                  <a:srgbClr val="EE2E24"/>
                </a:solidFill>
                <a:latin typeface="Omnes Bold"/>
                <a:ea typeface="Omnes Bold"/>
                <a:cs typeface="Omnes Bold"/>
                <a:sym typeface="Omnes Bold"/>
              </a:rPr>
              <a:t>The Polar Express!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279715" y="4351270"/>
            <a:ext cx="5299700" cy="5704856"/>
          </a:xfrm>
          <a:custGeom>
            <a:avLst/>
            <a:gdLst/>
            <a:ahLst/>
            <a:cxnLst/>
            <a:rect l="l" t="t" r="r" b="b"/>
            <a:pathLst>
              <a:path w="5299700" h="5704856">
                <a:moveTo>
                  <a:pt x="0" y="0"/>
                </a:moveTo>
                <a:lnTo>
                  <a:pt x="5299700" y="0"/>
                </a:lnTo>
                <a:lnTo>
                  <a:pt x="5299700" y="5704856"/>
                </a:lnTo>
                <a:lnTo>
                  <a:pt x="0" y="570485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8473516" y="2869598"/>
            <a:ext cx="5726907"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Finished!</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Freeform 6"/>
          <p:cNvSpPr/>
          <p:nvPr/>
        </p:nvSpPr>
        <p:spPr>
          <a:xfrm>
            <a:off x="1129984" y="3938053"/>
            <a:ext cx="2480303" cy="1997677"/>
          </a:xfrm>
          <a:custGeom>
            <a:avLst/>
            <a:gdLst/>
            <a:ahLst/>
            <a:cxnLst/>
            <a:rect l="l" t="t" r="r" b="b"/>
            <a:pathLst>
              <a:path w="2480303" h="1997677">
                <a:moveTo>
                  <a:pt x="0" y="0"/>
                </a:moveTo>
                <a:lnTo>
                  <a:pt x="2480303" y="0"/>
                </a:lnTo>
                <a:lnTo>
                  <a:pt x="2480303" y="1997677"/>
                </a:lnTo>
                <a:lnTo>
                  <a:pt x="0" y="19976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7273724" y="5400887"/>
            <a:ext cx="8126492" cy="1573322"/>
          </a:xfrm>
          <a:prstGeom prst="rect">
            <a:avLst/>
          </a:prstGeom>
        </p:spPr>
        <p:txBody>
          <a:bodyPr lIns="0" tIns="0" rIns="0" bIns="0" rtlCol="0" anchor="t">
            <a:spAutoFit/>
          </a:bodyPr>
          <a:lstStyle/>
          <a:p>
            <a:pPr algn="ctr">
              <a:lnSpc>
                <a:spcPts val="6206"/>
              </a:lnSpc>
            </a:pPr>
            <a:r>
              <a:rPr lang="en-US" sz="4433">
                <a:solidFill>
                  <a:srgbClr val="000000"/>
                </a:solidFill>
                <a:latin typeface="Omnes Bold"/>
                <a:ea typeface="Omnes Bold"/>
                <a:cs typeface="Omnes Bold"/>
                <a:sym typeface="Omnes Bold"/>
              </a:rPr>
              <a:t>Well Done you have completed</a:t>
            </a:r>
          </a:p>
          <a:p>
            <a:pPr algn="ctr">
              <a:lnSpc>
                <a:spcPts val="6206"/>
              </a:lnSpc>
              <a:spcBef>
                <a:spcPct val="0"/>
              </a:spcBef>
            </a:pPr>
            <a:r>
              <a:rPr lang="en-US" sz="4433">
                <a:solidFill>
                  <a:srgbClr val="000000"/>
                </a:solidFill>
                <a:latin typeface="Omnes Bold"/>
                <a:ea typeface="Omnes Bold"/>
                <a:cs typeface="Omnes Bold"/>
                <a:sym typeface="Omnes Bold"/>
              </a:rPr>
              <a:t> our Christmas quiz!</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6114016"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61668" y="8748846"/>
            <a:ext cx="1940332" cy="1538154"/>
          </a:xfrm>
          <a:custGeom>
            <a:avLst/>
            <a:gdLst/>
            <a:ahLst/>
            <a:cxnLst/>
            <a:rect l="l" t="t" r="r" b="b"/>
            <a:pathLst>
              <a:path w="1940332" h="1538154">
                <a:moveTo>
                  <a:pt x="0" y="0"/>
                </a:moveTo>
                <a:lnTo>
                  <a:pt x="1940331" y="0"/>
                </a:lnTo>
                <a:lnTo>
                  <a:pt x="1940331" y="1538154"/>
                </a:lnTo>
                <a:lnTo>
                  <a:pt x="0" y="1538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655169" y="9016392"/>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4"/>
            <a:stretch>
              <a:fillRect/>
            </a:stretch>
          </a:blipFill>
        </p:spPr>
        <p:txBody>
          <a:bodyPr/>
          <a:lstStyle/>
          <a:p>
            <a:endParaRPr lang="en-GB"/>
          </a:p>
        </p:txBody>
      </p:sp>
      <p:sp>
        <p:nvSpPr>
          <p:cNvPr id="4" name="Freeform 4"/>
          <p:cNvSpPr/>
          <p:nvPr/>
        </p:nvSpPr>
        <p:spPr>
          <a:xfrm>
            <a:off x="4690819" y="0"/>
            <a:ext cx="7249228" cy="483282"/>
          </a:xfrm>
          <a:custGeom>
            <a:avLst/>
            <a:gdLst/>
            <a:ahLst/>
            <a:cxnLst/>
            <a:rect l="l" t="t" r="r" b="b"/>
            <a:pathLst>
              <a:path w="7249228" h="483282">
                <a:moveTo>
                  <a:pt x="0" y="0"/>
                </a:moveTo>
                <a:lnTo>
                  <a:pt x="7249228" y="0"/>
                </a:lnTo>
                <a:lnTo>
                  <a:pt x="7249228" y="483282"/>
                </a:lnTo>
                <a:lnTo>
                  <a:pt x="0" y="483282"/>
                </a:lnTo>
                <a:lnTo>
                  <a:pt x="0" y="0"/>
                </a:lnTo>
                <a:close/>
              </a:path>
            </a:pathLst>
          </a:custGeom>
          <a:blipFill>
            <a:blip r:embed="rId5"/>
            <a:stretch>
              <a:fillRect/>
            </a:stretch>
          </a:blipFill>
        </p:spPr>
        <p:txBody>
          <a:bodyPr/>
          <a:lstStyle/>
          <a:p>
            <a:endParaRPr lang="en-GB"/>
          </a:p>
        </p:txBody>
      </p:sp>
      <p:grpSp>
        <p:nvGrpSpPr>
          <p:cNvPr id="5" name="Group 5"/>
          <p:cNvGrpSpPr/>
          <p:nvPr/>
        </p:nvGrpSpPr>
        <p:grpSpPr>
          <a:xfrm rot="5400000">
            <a:off x="5649058" y="665465"/>
            <a:ext cx="1416310" cy="3332788"/>
            <a:chOff x="0" y="0"/>
            <a:chExt cx="529333" cy="1245599"/>
          </a:xfrm>
        </p:grpSpPr>
        <p:sp>
          <p:nvSpPr>
            <p:cNvPr id="6" name="Freeform 6"/>
            <p:cNvSpPr/>
            <p:nvPr/>
          </p:nvSpPr>
          <p:spPr>
            <a:xfrm>
              <a:off x="0" y="0"/>
              <a:ext cx="529333" cy="1245599"/>
            </a:xfrm>
            <a:custGeom>
              <a:avLst/>
              <a:gdLst/>
              <a:ahLst/>
              <a:cxnLst/>
              <a:rect l="l" t="t" r="r" b="b"/>
              <a:pathLst>
                <a:path w="529333" h="1245599">
                  <a:moveTo>
                    <a:pt x="176540" y="19070"/>
                  </a:moveTo>
                  <a:cubicBezTo>
                    <a:pt x="203590" y="7556"/>
                    <a:pt x="234529" y="0"/>
                    <a:pt x="264809" y="0"/>
                  </a:cubicBezTo>
                  <a:cubicBezTo>
                    <a:pt x="295090" y="0"/>
                    <a:pt x="324228" y="6476"/>
                    <a:pt x="351079" y="17990"/>
                  </a:cubicBezTo>
                  <a:cubicBezTo>
                    <a:pt x="351651" y="18350"/>
                    <a:pt x="352222" y="18350"/>
                    <a:pt x="352793" y="18710"/>
                  </a:cubicBezTo>
                  <a:cubicBezTo>
                    <a:pt x="453632" y="64765"/>
                    <a:pt x="527905" y="186379"/>
                    <a:pt x="529333" y="338116"/>
                  </a:cubicBezTo>
                  <a:lnTo>
                    <a:pt x="529333" y="1245599"/>
                  </a:lnTo>
                  <a:lnTo>
                    <a:pt x="0" y="1245599"/>
                  </a:lnTo>
                  <a:lnTo>
                    <a:pt x="0" y="338789"/>
                  </a:lnTo>
                  <a:cubicBezTo>
                    <a:pt x="1428" y="185660"/>
                    <a:pt x="74558" y="64045"/>
                    <a:pt x="176540" y="19070"/>
                  </a:cubicBezTo>
                  <a:close/>
                </a:path>
              </a:pathLst>
            </a:custGeom>
            <a:solidFill>
              <a:srgbClr val="E41B13"/>
            </a:solidFill>
          </p:spPr>
          <p:txBody>
            <a:bodyPr/>
            <a:lstStyle/>
            <a:p>
              <a:endParaRPr lang="en-GB"/>
            </a:p>
          </p:txBody>
        </p:sp>
        <p:sp>
          <p:nvSpPr>
            <p:cNvPr id="7" name="TextBox 7"/>
            <p:cNvSpPr txBox="1"/>
            <p:nvPr/>
          </p:nvSpPr>
          <p:spPr>
            <a:xfrm>
              <a:off x="0" y="79375"/>
              <a:ext cx="529333" cy="1166224"/>
            </a:xfrm>
            <a:prstGeom prst="rect">
              <a:avLst/>
            </a:prstGeom>
          </p:spPr>
          <p:txBody>
            <a:bodyPr lIns="24356" tIns="24356" rIns="24356" bIns="24356" rtlCol="0" anchor="ctr"/>
            <a:lstStyle/>
            <a:p>
              <a:pPr algn="ctr">
                <a:lnSpc>
                  <a:spcPts val="1946"/>
                </a:lnSpc>
              </a:pPr>
              <a:endParaRPr/>
            </a:p>
          </p:txBody>
        </p:sp>
      </p:grpSp>
      <p:sp>
        <p:nvSpPr>
          <p:cNvPr id="8" name="Freeform 8"/>
          <p:cNvSpPr/>
          <p:nvPr/>
        </p:nvSpPr>
        <p:spPr>
          <a:xfrm>
            <a:off x="4938707" y="2473428"/>
            <a:ext cx="401094" cy="442586"/>
          </a:xfrm>
          <a:custGeom>
            <a:avLst/>
            <a:gdLst/>
            <a:ahLst/>
            <a:cxnLst/>
            <a:rect l="l" t="t" r="r" b="b"/>
            <a:pathLst>
              <a:path w="401094" h="442586">
                <a:moveTo>
                  <a:pt x="0" y="0"/>
                </a:moveTo>
                <a:lnTo>
                  <a:pt x="401094" y="0"/>
                </a:lnTo>
                <a:lnTo>
                  <a:pt x="401094" y="442586"/>
                </a:lnTo>
                <a:lnTo>
                  <a:pt x="0" y="442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4862767" y="1664824"/>
            <a:ext cx="552975" cy="667035"/>
          </a:xfrm>
          <a:custGeom>
            <a:avLst/>
            <a:gdLst/>
            <a:ahLst/>
            <a:cxnLst/>
            <a:rect l="l" t="t" r="r" b="b"/>
            <a:pathLst>
              <a:path w="552975" h="667035">
                <a:moveTo>
                  <a:pt x="0" y="0"/>
                </a:moveTo>
                <a:lnTo>
                  <a:pt x="552975" y="0"/>
                </a:lnTo>
                <a:lnTo>
                  <a:pt x="552975" y="667035"/>
                </a:lnTo>
                <a:lnTo>
                  <a:pt x="0" y="667035"/>
                </a:lnTo>
                <a:lnTo>
                  <a:pt x="0" y="0"/>
                </a:lnTo>
                <a:close/>
              </a:path>
            </a:pathLst>
          </a:custGeom>
          <a:blipFill>
            <a:blip r:embed="rId8"/>
            <a:stretch>
              <a:fillRect t="-36762"/>
            </a:stretch>
          </a:blipFill>
        </p:spPr>
        <p:txBody>
          <a:bodyPr/>
          <a:lstStyle/>
          <a:p>
            <a:endParaRPr lang="en-GB"/>
          </a:p>
        </p:txBody>
      </p:sp>
      <p:sp>
        <p:nvSpPr>
          <p:cNvPr id="10" name="Freeform 10"/>
          <p:cNvSpPr/>
          <p:nvPr/>
        </p:nvSpPr>
        <p:spPr>
          <a:xfrm>
            <a:off x="8280913" y="483282"/>
            <a:ext cx="4183813" cy="3686368"/>
          </a:xfrm>
          <a:custGeom>
            <a:avLst/>
            <a:gdLst/>
            <a:ahLst/>
            <a:cxnLst/>
            <a:rect l="l" t="t" r="r" b="b"/>
            <a:pathLst>
              <a:path w="4183813" h="3686368">
                <a:moveTo>
                  <a:pt x="0" y="0"/>
                </a:moveTo>
                <a:lnTo>
                  <a:pt x="4183813" y="0"/>
                </a:lnTo>
                <a:lnTo>
                  <a:pt x="4183813" y="3686368"/>
                </a:lnTo>
                <a:lnTo>
                  <a:pt x="0" y="3686368"/>
                </a:lnTo>
                <a:lnTo>
                  <a:pt x="0" y="0"/>
                </a:lnTo>
                <a:close/>
              </a:path>
            </a:pathLst>
          </a:custGeom>
          <a:blipFill>
            <a:blip r:embed="rId9"/>
            <a:stretch>
              <a:fillRect/>
            </a:stretch>
          </a:blipFill>
        </p:spPr>
        <p:txBody>
          <a:bodyPr/>
          <a:lstStyle/>
          <a:p>
            <a:endParaRPr lang="en-GB"/>
          </a:p>
        </p:txBody>
      </p:sp>
      <p:sp>
        <p:nvSpPr>
          <p:cNvPr id="11" name="Freeform 11"/>
          <p:cNvSpPr/>
          <p:nvPr/>
        </p:nvSpPr>
        <p:spPr>
          <a:xfrm rot="-747491" flipH="1">
            <a:off x="9884153" y="1057309"/>
            <a:ext cx="1287176" cy="1036713"/>
          </a:xfrm>
          <a:custGeom>
            <a:avLst/>
            <a:gdLst/>
            <a:ahLst/>
            <a:cxnLst/>
            <a:rect l="l" t="t" r="r" b="b"/>
            <a:pathLst>
              <a:path w="1287176" h="1036713">
                <a:moveTo>
                  <a:pt x="1287176" y="0"/>
                </a:moveTo>
                <a:lnTo>
                  <a:pt x="0" y="0"/>
                </a:lnTo>
                <a:lnTo>
                  <a:pt x="0" y="1036713"/>
                </a:lnTo>
                <a:lnTo>
                  <a:pt x="1287176" y="1036713"/>
                </a:lnTo>
                <a:lnTo>
                  <a:pt x="1287176"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2" name="Freeform 12"/>
          <p:cNvSpPr/>
          <p:nvPr/>
        </p:nvSpPr>
        <p:spPr>
          <a:xfrm>
            <a:off x="9818590" y="4883414"/>
            <a:ext cx="1934808" cy="2348068"/>
          </a:xfrm>
          <a:custGeom>
            <a:avLst/>
            <a:gdLst/>
            <a:ahLst/>
            <a:cxnLst/>
            <a:rect l="l" t="t" r="r" b="b"/>
            <a:pathLst>
              <a:path w="1934808" h="2348068">
                <a:moveTo>
                  <a:pt x="0" y="0"/>
                </a:moveTo>
                <a:lnTo>
                  <a:pt x="1934808" y="0"/>
                </a:lnTo>
                <a:lnTo>
                  <a:pt x="1934808" y="2348067"/>
                </a:lnTo>
                <a:lnTo>
                  <a:pt x="0" y="2348067"/>
                </a:lnTo>
                <a:lnTo>
                  <a:pt x="0" y="0"/>
                </a:lnTo>
                <a:close/>
              </a:path>
            </a:pathLst>
          </a:custGeom>
          <a:blipFill>
            <a:blip r:embed="rId12"/>
            <a:stretch>
              <a:fillRect/>
            </a:stretch>
          </a:blipFill>
        </p:spPr>
        <p:txBody>
          <a:bodyPr/>
          <a:lstStyle/>
          <a:p>
            <a:endParaRPr lang="en-GB"/>
          </a:p>
        </p:txBody>
      </p:sp>
      <p:sp>
        <p:nvSpPr>
          <p:cNvPr id="13" name="TextBox 13"/>
          <p:cNvSpPr txBox="1"/>
          <p:nvPr/>
        </p:nvSpPr>
        <p:spPr>
          <a:xfrm>
            <a:off x="5566161" y="2568456"/>
            <a:ext cx="1220458"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 minutes</a:t>
            </a:r>
          </a:p>
        </p:txBody>
      </p:sp>
      <p:sp>
        <p:nvSpPr>
          <p:cNvPr id="14" name="TextBox 14"/>
          <p:cNvSpPr txBox="1"/>
          <p:nvPr/>
        </p:nvSpPr>
        <p:spPr>
          <a:xfrm>
            <a:off x="5433448" y="1930987"/>
            <a:ext cx="2103263"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Monkey Madness</a:t>
            </a:r>
          </a:p>
        </p:txBody>
      </p:sp>
      <p:sp>
        <p:nvSpPr>
          <p:cNvPr id="15" name="TextBox 15"/>
          <p:cNvSpPr txBox="1"/>
          <p:nvPr/>
        </p:nvSpPr>
        <p:spPr>
          <a:xfrm>
            <a:off x="4461668" y="368982"/>
            <a:ext cx="4298026" cy="1377761"/>
          </a:xfrm>
          <a:prstGeom prst="rect">
            <a:avLst/>
          </a:prstGeom>
        </p:spPr>
        <p:txBody>
          <a:bodyPr lIns="0" tIns="0" rIns="0" bIns="0" rtlCol="0" anchor="t">
            <a:spAutoFit/>
          </a:bodyPr>
          <a:lstStyle/>
          <a:p>
            <a:pPr algn="ctr">
              <a:lnSpc>
                <a:spcPts val="5369"/>
              </a:lnSpc>
            </a:pPr>
            <a:r>
              <a:rPr lang="en-US" sz="3835">
                <a:solidFill>
                  <a:srgbClr val="E41B13"/>
                </a:solidFill>
                <a:latin typeface="Omnes Bold"/>
                <a:ea typeface="Omnes Bold"/>
                <a:cs typeface="Omnes Bold"/>
                <a:sym typeface="Omnes Bold"/>
              </a:rPr>
              <a:t>Chester’s </a:t>
            </a:r>
          </a:p>
          <a:p>
            <a:pPr algn="ctr">
              <a:lnSpc>
                <a:spcPts val="5369"/>
              </a:lnSpc>
              <a:spcBef>
                <a:spcPct val="0"/>
              </a:spcBef>
            </a:pPr>
            <a:r>
              <a:rPr lang="en-US" sz="3835">
                <a:solidFill>
                  <a:srgbClr val="E41B13"/>
                </a:solidFill>
                <a:latin typeface="Omnes Bold"/>
                <a:ea typeface="Omnes Bold"/>
                <a:cs typeface="Omnes Bold"/>
                <a:sym typeface="Omnes Bold"/>
              </a:rPr>
              <a:t>Christmas Quiz</a:t>
            </a:r>
          </a:p>
        </p:txBody>
      </p:sp>
      <p:sp>
        <p:nvSpPr>
          <p:cNvPr id="16" name="TextBox 16"/>
          <p:cNvSpPr txBox="1"/>
          <p:nvPr/>
        </p:nvSpPr>
        <p:spPr>
          <a:xfrm>
            <a:off x="5164203" y="3035660"/>
            <a:ext cx="2024373"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Instructions</a:t>
            </a:r>
          </a:p>
        </p:txBody>
      </p:sp>
      <p:sp>
        <p:nvSpPr>
          <p:cNvPr id="17" name="TextBox 17"/>
          <p:cNvSpPr txBox="1"/>
          <p:nvPr/>
        </p:nvSpPr>
        <p:spPr>
          <a:xfrm>
            <a:off x="5139254" y="5122716"/>
            <a:ext cx="2569069"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Health &amp; Safety</a:t>
            </a:r>
          </a:p>
        </p:txBody>
      </p:sp>
      <p:sp>
        <p:nvSpPr>
          <p:cNvPr id="18" name="TextBox 18"/>
          <p:cNvSpPr txBox="1"/>
          <p:nvPr/>
        </p:nvSpPr>
        <p:spPr>
          <a:xfrm>
            <a:off x="5183687" y="6995987"/>
            <a:ext cx="2145676"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Teacher Tips</a:t>
            </a:r>
          </a:p>
        </p:txBody>
      </p:sp>
      <p:sp>
        <p:nvSpPr>
          <p:cNvPr id="19" name="TextBox 19"/>
          <p:cNvSpPr txBox="1"/>
          <p:nvPr/>
        </p:nvSpPr>
        <p:spPr>
          <a:xfrm>
            <a:off x="5183687" y="3437855"/>
            <a:ext cx="5011941" cy="1688385"/>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Take your pupils on a Christmas adventure as you go through our short Power Point with questions along the way. Place a red object on one side of the room and a green on the other side. The answers to each of the questions are written in green or red. The pupils must answer by moving to the side of the room they think the answer is. </a:t>
            </a:r>
          </a:p>
        </p:txBody>
      </p:sp>
      <p:sp>
        <p:nvSpPr>
          <p:cNvPr id="20" name="TextBox 20"/>
          <p:cNvSpPr txBox="1"/>
          <p:nvPr/>
        </p:nvSpPr>
        <p:spPr>
          <a:xfrm>
            <a:off x="4938707" y="5589697"/>
            <a:ext cx="5066532" cy="1409814"/>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pupils leave stationary on the table.</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21" name="TextBox 21"/>
          <p:cNvSpPr txBox="1"/>
          <p:nvPr/>
        </p:nvSpPr>
        <p:spPr>
          <a:xfrm>
            <a:off x="5164203" y="7545169"/>
            <a:ext cx="5621791" cy="2524096"/>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This activity is suited to all ages. See  PowerPoint for more information - there are separate powerpoints for foundation, KS1 and KS2</a:t>
            </a:r>
          </a:p>
          <a:p>
            <a:pPr algn="l">
              <a:lnSpc>
                <a:spcPts val="2215"/>
              </a:lnSpc>
            </a:pPr>
            <a:r>
              <a:rPr lang="en-US" sz="1582">
                <a:solidFill>
                  <a:srgbClr val="000000"/>
                </a:solidFill>
                <a:latin typeface="Omnes Regular"/>
                <a:ea typeface="Omnes Regular"/>
                <a:cs typeface="Omnes Regular"/>
                <a:sym typeface="Omnes Regular"/>
              </a:rPr>
              <a:t>If space is limited you can ask your pupils to stand in a particular position for example, if they think the answer is red = stand and put their hands on their head, if they think the answer is green = stand and put their hands on their shoulders. </a:t>
            </a:r>
          </a:p>
          <a:p>
            <a:pPr algn="l">
              <a:lnSpc>
                <a:spcPts val="2215"/>
              </a:lnSpc>
            </a:pPr>
            <a:endParaRPr lang="en-US" sz="1582">
              <a:solidFill>
                <a:srgbClr val="000000"/>
              </a:solidFill>
              <a:latin typeface="Omnes Regular"/>
              <a:ea typeface="Omnes Regular"/>
              <a:cs typeface="Omnes Regular"/>
              <a:sym typeface="Omnes Regular"/>
            </a:endParaRPr>
          </a:p>
          <a:p>
            <a:pPr algn="l">
              <a:lnSpc>
                <a:spcPts val="2215"/>
              </a:lnSpc>
              <a:spcBef>
                <a:spcPct val="0"/>
              </a:spcBef>
            </a:pPr>
            <a:endParaRPr lang="en-US" sz="1582">
              <a:solidFill>
                <a:srgbClr val="000000"/>
              </a:solidFill>
              <a:latin typeface="Omnes Regular"/>
              <a:ea typeface="Omnes Regular"/>
              <a:cs typeface="Omnes Regular"/>
              <a:sym typeface="Omnes Regul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11350" y="2457419"/>
            <a:ext cx="3021051" cy="9241542"/>
            <a:chOff x="0" y="0"/>
            <a:chExt cx="541338" cy="1655980"/>
          </a:xfrm>
        </p:grpSpPr>
        <p:sp>
          <p:nvSpPr>
            <p:cNvPr id="3" name="Freeform 3"/>
            <p:cNvSpPr/>
            <p:nvPr/>
          </p:nvSpPr>
          <p:spPr>
            <a:xfrm>
              <a:off x="0" y="0"/>
              <a:ext cx="541338" cy="1655980"/>
            </a:xfrm>
            <a:custGeom>
              <a:avLst/>
              <a:gdLst/>
              <a:ahLst/>
              <a:cxnLst/>
              <a:rect l="l" t="t" r="r" b="b"/>
              <a:pathLst>
                <a:path w="541338" h="1655980">
                  <a:moveTo>
                    <a:pt x="180544" y="19070"/>
                  </a:moveTo>
                  <a:cubicBezTo>
                    <a:pt x="208207" y="7556"/>
                    <a:pt x="239848" y="0"/>
                    <a:pt x="270815" y="0"/>
                  </a:cubicBezTo>
                  <a:cubicBezTo>
                    <a:pt x="301783" y="0"/>
                    <a:pt x="331581" y="6476"/>
                    <a:pt x="359041" y="17990"/>
                  </a:cubicBezTo>
                  <a:cubicBezTo>
                    <a:pt x="359627" y="18350"/>
                    <a:pt x="360211" y="18350"/>
                    <a:pt x="360795" y="18710"/>
                  </a:cubicBezTo>
                  <a:cubicBezTo>
                    <a:pt x="463921" y="64765"/>
                    <a:pt x="539878" y="186379"/>
                    <a:pt x="541338" y="347231"/>
                  </a:cubicBezTo>
                  <a:lnTo>
                    <a:pt x="541338" y="1655980"/>
                  </a:lnTo>
                  <a:lnTo>
                    <a:pt x="0" y="1655980"/>
                  </a:lnTo>
                  <a:lnTo>
                    <a:pt x="0" y="348203"/>
                  </a:lnTo>
                  <a:cubicBezTo>
                    <a:pt x="1461" y="185660"/>
                    <a:pt x="76249" y="64045"/>
                    <a:pt x="180544" y="19070"/>
                  </a:cubicBezTo>
                  <a:close/>
                </a:path>
              </a:pathLst>
            </a:custGeom>
            <a:solidFill>
              <a:srgbClr val="E41B13"/>
            </a:solidFill>
          </p:spPr>
          <p:txBody>
            <a:bodyPr/>
            <a:lstStyle/>
            <a:p>
              <a:endParaRPr lang="en-GB"/>
            </a:p>
          </p:txBody>
        </p:sp>
        <p:sp>
          <p:nvSpPr>
            <p:cNvPr id="4" name="TextBox 4"/>
            <p:cNvSpPr txBox="1"/>
            <p:nvPr/>
          </p:nvSpPr>
          <p:spPr>
            <a:xfrm>
              <a:off x="0" y="41275"/>
              <a:ext cx="541338" cy="1614705"/>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229871" y="5821741"/>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263084" y="7106765"/>
            <a:ext cx="967427" cy="967427"/>
          </a:xfrm>
          <a:custGeom>
            <a:avLst/>
            <a:gdLst/>
            <a:ahLst/>
            <a:cxnLst/>
            <a:rect l="l" t="t" r="r" b="b"/>
            <a:pathLst>
              <a:path w="967427" h="967427">
                <a:moveTo>
                  <a:pt x="0" y="0"/>
                </a:moveTo>
                <a:lnTo>
                  <a:pt x="967427" y="0"/>
                </a:lnTo>
                <a:lnTo>
                  <a:pt x="967427" y="967427"/>
                </a:lnTo>
                <a:lnTo>
                  <a:pt x="0" y="9674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6"/>
            <a:stretch>
              <a:fillRect/>
            </a:stretch>
          </a:blipFill>
        </p:spPr>
        <p:txBody>
          <a:bodyPr/>
          <a:lstStyle/>
          <a:p>
            <a:endParaRPr lang="en-GB"/>
          </a:p>
        </p:txBody>
      </p:sp>
      <p:sp>
        <p:nvSpPr>
          <p:cNvPr id="8" name="TextBox 8"/>
          <p:cNvSpPr txBox="1"/>
          <p:nvPr/>
        </p:nvSpPr>
        <p:spPr>
          <a:xfrm>
            <a:off x="746798" y="3615678"/>
            <a:ext cx="17005168" cy="1951987"/>
          </a:xfrm>
          <a:prstGeom prst="rect">
            <a:avLst/>
          </a:prstGeom>
        </p:spPr>
        <p:txBody>
          <a:bodyPr lIns="0" tIns="0" rIns="0" bIns="0" rtlCol="0" anchor="t">
            <a:spAutoFit/>
          </a:bodyPr>
          <a:lstStyle/>
          <a:p>
            <a:pPr algn="ctr">
              <a:lnSpc>
                <a:spcPts val="15260"/>
              </a:lnSpc>
              <a:spcBef>
                <a:spcPct val="0"/>
              </a:spcBef>
            </a:pPr>
            <a:r>
              <a:rPr lang="en-US" sz="10900">
                <a:solidFill>
                  <a:srgbClr val="E41B13"/>
                </a:solidFill>
                <a:latin typeface="Omnes Bold"/>
                <a:ea typeface="Omnes Bold"/>
                <a:cs typeface="Omnes Bold"/>
                <a:sym typeface="Omnes Bold"/>
              </a:rPr>
              <a:t>KS2</a:t>
            </a:r>
          </a:p>
        </p:txBody>
      </p:sp>
      <p:sp>
        <p:nvSpPr>
          <p:cNvPr id="9" name="TextBox 9"/>
          <p:cNvSpPr txBox="1"/>
          <p:nvPr/>
        </p:nvSpPr>
        <p:spPr>
          <a:xfrm>
            <a:off x="1575998" y="5995676"/>
            <a:ext cx="1166812"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Time:</a:t>
            </a:r>
          </a:p>
        </p:txBody>
      </p:sp>
      <p:sp>
        <p:nvSpPr>
          <p:cNvPr id="10" name="TextBox 10"/>
          <p:cNvSpPr txBox="1"/>
          <p:nvPr/>
        </p:nvSpPr>
        <p:spPr>
          <a:xfrm>
            <a:off x="1558198" y="7212336"/>
            <a:ext cx="2369225" cy="6515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Resources :</a:t>
            </a:r>
          </a:p>
        </p:txBody>
      </p:sp>
      <p:sp>
        <p:nvSpPr>
          <p:cNvPr id="11" name="Freeform 11"/>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12" name="TextBox 12"/>
          <p:cNvSpPr txBox="1"/>
          <p:nvPr/>
        </p:nvSpPr>
        <p:spPr>
          <a:xfrm>
            <a:off x="2909201" y="5995676"/>
            <a:ext cx="2036445"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5 minutes</a:t>
            </a:r>
          </a:p>
        </p:txBody>
      </p:sp>
      <p:sp>
        <p:nvSpPr>
          <p:cNvPr id="13" name="TextBox 13"/>
          <p:cNvSpPr txBox="1"/>
          <p:nvPr/>
        </p:nvSpPr>
        <p:spPr>
          <a:xfrm>
            <a:off x="4082919" y="7212336"/>
            <a:ext cx="2263140"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Stopwatch</a:t>
            </a:r>
          </a:p>
        </p:txBody>
      </p:sp>
      <p:sp>
        <p:nvSpPr>
          <p:cNvPr id="14" name="Freeform 14"/>
          <p:cNvSpPr/>
          <p:nvPr/>
        </p:nvSpPr>
        <p:spPr>
          <a:xfrm>
            <a:off x="-7986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5" name="Freeform 15"/>
          <p:cNvSpPr/>
          <p:nvPr/>
        </p:nvSpPr>
        <p:spPr>
          <a:xfrm>
            <a:off x="12140132"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Freeform 16"/>
          <p:cNvSpPr/>
          <p:nvPr/>
        </p:nvSpPr>
        <p:spPr>
          <a:xfrm>
            <a:off x="6060112"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218632" y="4250065"/>
            <a:ext cx="4603467" cy="5364210"/>
          </a:xfrm>
          <a:custGeom>
            <a:avLst/>
            <a:gdLst/>
            <a:ahLst/>
            <a:cxnLst/>
            <a:rect l="l" t="t" r="r" b="b"/>
            <a:pathLst>
              <a:path w="4603467" h="5364210">
                <a:moveTo>
                  <a:pt x="0" y="0"/>
                </a:moveTo>
                <a:lnTo>
                  <a:pt x="4603467" y="0"/>
                </a:lnTo>
                <a:lnTo>
                  <a:pt x="4603467" y="5364210"/>
                </a:lnTo>
                <a:lnTo>
                  <a:pt x="0" y="5364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195720" y="1182914"/>
            <a:ext cx="14701561" cy="3067151"/>
          </a:xfrm>
          <a:prstGeom prst="rect">
            <a:avLst/>
          </a:prstGeom>
        </p:spPr>
        <p:txBody>
          <a:bodyPr lIns="0" tIns="0" rIns="0" bIns="0" rtlCol="0" anchor="t">
            <a:spAutoFit/>
          </a:bodyPr>
          <a:lstStyle/>
          <a:p>
            <a:pPr algn="ctr">
              <a:lnSpc>
                <a:spcPts val="12042"/>
              </a:lnSpc>
              <a:spcBef>
                <a:spcPct val="0"/>
              </a:spcBef>
            </a:pPr>
            <a:r>
              <a:rPr lang="en-US" sz="8601">
                <a:solidFill>
                  <a:srgbClr val="000000"/>
                </a:solidFill>
                <a:latin typeface="Omnes Bold"/>
                <a:ea typeface="Omnes Bold"/>
                <a:cs typeface="Omnes Bold"/>
                <a:sym typeface="Omnes Bold"/>
              </a:rPr>
              <a:t>Which type of tree is used for Christmas trees?</a:t>
            </a:r>
          </a:p>
        </p:txBody>
      </p:sp>
      <p:sp>
        <p:nvSpPr>
          <p:cNvPr id="6" name="TextBox 6"/>
          <p:cNvSpPr txBox="1"/>
          <p:nvPr/>
        </p:nvSpPr>
        <p:spPr>
          <a:xfrm>
            <a:off x="798571" y="5372967"/>
            <a:ext cx="4688094" cy="1559202"/>
          </a:xfrm>
          <a:prstGeom prst="rect">
            <a:avLst/>
          </a:prstGeom>
        </p:spPr>
        <p:txBody>
          <a:bodyPr lIns="0" tIns="0" rIns="0" bIns="0" rtlCol="0" anchor="t">
            <a:spAutoFit/>
          </a:bodyPr>
          <a:lstStyle/>
          <a:p>
            <a:pPr algn="ctr">
              <a:lnSpc>
                <a:spcPts val="12100"/>
              </a:lnSpc>
              <a:spcBef>
                <a:spcPct val="0"/>
              </a:spcBef>
            </a:pPr>
            <a:r>
              <a:rPr lang="en-US" sz="8643">
                <a:solidFill>
                  <a:srgbClr val="005F1C"/>
                </a:solidFill>
                <a:latin typeface="Omnes Bold"/>
                <a:ea typeface="Omnes Bold"/>
                <a:cs typeface="Omnes Bold"/>
                <a:sym typeface="Omnes Bold"/>
              </a:rPr>
              <a:t>Pine tree</a:t>
            </a:r>
          </a:p>
        </p:txBody>
      </p:sp>
      <p:sp>
        <p:nvSpPr>
          <p:cNvPr id="7" name="TextBox 7"/>
          <p:cNvSpPr txBox="1"/>
          <p:nvPr/>
        </p:nvSpPr>
        <p:spPr>
          <a:xfrm>
            <a:off x="11218764" y="5363442"/>
            <a:ext cx="5367749" cy="1656021"/>
          </a:xfrm>
          <a:prstGeom prst="rect">
            <a:avLst/>
          </a:prstGeom>
        </p:spPr>
        <p:txBody>
          <a:bodyPr lIns="0" tIns="0" rIns="0" bIns="0" rtlCol="0" anchor="t">
            <a:spAutoFit/>
          </a:bodyPr>
          <a:lstStyle/>
          <a:p>
            <a:pPr algn="ctr">
              <a:lnSpc>
                <a:spcPts val="12905"/>
              </a:lnSpc>
              <a:spcBef>
                <a:spcPct val="0"/>
              </a:spcBef>
            </a:pPr>
            <a:r>
              <a:rPr lang="en-US" sz="9218">
                <a:solidFill>
                  <a:srgbClr val="E41B13"/>
                </a:solidFill>
                <a:latin typeface="Omnes Bold"/>
                <a:ea typeface="Omnes Bold"/>
                <a:cs typeface="Omnes Bold"/>
                <a:sym typeface="Omnes Bold"/>
              </a:rPr>
              <a:t>Palm tree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3858806" y="2797145"/>
            <a:ext cx="3460632" cy="5537012"/>
          </a:xfrm>
          <a:custGeom>
            <a:avLst/>
            <a:gdLst/>
            <a:ahLst/>
            <a:cxnLst/>
            <a:rect l="l" t="t" r="r" b="b"/>
            <a:pathLst>
              <a:path w="3460632" h="5537012">
                <a:moveTo>
                  <a:pt x="0" y="0"/>
                </a:moveTo>
                <a:lnTo>
                  <a:pt x="3460632" y="0"/>
                </a:lnTo>
                <a:lnTo>
                  <a:pt x="3460632" y="5537011"/>
                </a:lnTo>
                <a:lnTo>
                  <a:pt x="0" y="5537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45712" y="992505"/>
            <a:ext cx="19959516" cy="1402067"/>
          </a:xfrm>
          <a:prstGeom prst="rect">
            <a:avLst/>
          </a:prstGeom>
        </p:spPr>
        <p:txBody>
          <a:bodyPr lIns="0" tIns="0" rIns="0" bIns="0" rtlCol="0" anchor="t">
            <a:spAutoFit/>
          </a:bodyPr>
          <a:lstStyle/>
          <a:p>
            <a:pPr algn="ctr">
              <a:lnSpc>
                <a:spcPts val="10920"/>
              </a:lnSpc>
              <a:spcBef>
                <a:spcPct val="0"/>
              </a:spcBef>
            </a:pPr>
            <a:r>
              <a:rPr lang="en-US" sz="78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8774992" y="4468055"/>
            <a:ext cx="5803821" cy="1909441"/>
          </a:xfrm>
          <a:prstGeom prst="rect">
            <a:avLst/>
          </a:prstGeom>
        </p:spPr>
        <p:txBody>
          <a:bodyPr lIns="0" tIns="0" rIns="0" bIns="0" rtlCol="0" anchor="t">
            <a:spAutoFit/>
          </a:bodyPr>
          <a:lstStyle/>
          <a:p>
            <a:pPr algn="ctr">
              <a:lnSpc>
                <a:spcPts val="14980"/>
              </a:lnSpc>
              <a:spcBef>
                <a:spcPct val="0"/>
              </a:spcBef>
            </a:pPr>
            <a:r>
              <a:rPr lang="en-US" sz="10700">
                <a:solidFill>
                  <a:srgbClr val="005F1C"/>
                </a:solidFill>
                <a:latin typeface="Omnes Bold"/>
                <a:ea typeface="Omnes Bold"/>
                <a:cs typeface="Omnes Bold"/>
                <a:sym typeface="Omnes Bold"/>
              </a:rPr>
              <a:t>Pine tree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5566161" y="4245725"/>
            <a:ext cx="7135770" cy="4620411"/>
          </a:xfrm>
          <a:custGeom>
            <a:avLst/>
            <a:gdLst/>
            <a:ahLst/>
            <a:cxnLst/>
            <a:rect l="l" t="t" r="r" b="b"/>
            <a:pathLst>
              <a:path w="7135770" h="4620411">
                <a:moveTo>
                  <a:pt x="0" y="0"/>
                </a:moveTo>
                <a:lnTo>
                  <a:pt x="7135770" y="0"/>
                </a:lnTo>
                <a:lnTo>
                  <a:pt x="7135770" y="4620411"/>
                </a:lnTo>
                <a:lnTo>
                  <a:pt x="0" y="4620411"/>
                </a:lnTo>
                <a:lnTo>
                  <a:pt x="0" y="0"/>
                </a:lnTo>
                <a:close/>
              </a:path>
            </a:pathLst>
          </a:custGeom>
          <a:blipFill>
            <a:blip r:embed="rId4"/>
            <a:stretch>
              <a:fillRect/>
            </a:stretch>
          </a:blipFill>
        </p:spPr>
        <p:txBody>
          <a:bodyPr/>
          <a:lstStyle/>
          <a:p>
            <a:endParaRPr lang="en-GB"/>
          </a:p>
        </p:txBody>
      </p:sp>
      <p:sp>
        <p:nvSpPr>
          <p:cNvPr id="5" name="Freeform 5"/>
          <p:cNvSpPr/>
          <p:nvPr/>
        </p:nvSpPr>
        <p:spPr>
          <a:xfrm>
            <a:off x="7848660" y="5143500"/>
            <a:ext cx="2570772" cy="2566098"/>
          </a:xfrm>
          <a:custGeom>
            <a:avLst/>
            <a:gdLst/>
            <a:ahLst/>
            <a:cxnLst/>
            <a:rect l="l" t="t" r="r" b="b"/>
            <a:pathLst>
              <a:path w="2570772" h="2566098">
                <a:moveTo>
                  <a:pt x="0" y="0"/>
                </a:moveTo>
                <a:lnTo>
                  <a:pt x="2570772" y="0"/>
                </a:lnTo>
                <a:lnTo>
                  <a:pt x="2570772" y="2566098"/>
                </a:lnTo>
                <a:lnTo>
                  <a:pt x="0" y="25660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TextBox 6"/>
          <p:cNvSpPr txBox="1"/>
          <p:nvPr/>
        </p:nvSpPr>
        <p:spPr>
          <a:xfrm>
            <a:off x="-595322" y="1158366"/>
            <a:ext cx="19959516" cy="2925434"/>
          </a:xfrm>
          <a:prstGeom prst="rect">
            <a:avLst/>
          </a:prstGeom>
        </p:spPr>
        <p:txBody>
          <a:bodyPr lIns="0" tIns="0" rIns="0" bIns="0" rtlCol="0" anchor="t">
            <a:spAutoFit/>
          </a:bodyPr>
          <a:lstStyle/>
          <a:p>
            <a:pPr algn="ctr">
              <a:lnSpc>
                <a:spcPts val="11480"/>
              </a:lnSpc>
              <a:spcBef>
                <a:spcPct val="0"/>
              </a:spcBef>
            </a:pPr>
            <a:r>
              <a:rPr lang="en-US" sz="8200">
                <a:solidFill>
                  <a:srgbClr val="000000"/>
                </a:solidFill>
                <a:latin typeface="Omnes Semibold"/>
                <a:ea typeface="Omnes Semibold"/>
                <a:cs typeface="Omnes Semibold"/>
                <a:sym typeface="Omnes Semibold"/>
              </a:rPr>
              <a:t>True or false: Christmas is during the Summer in Australia </a:t>
            </a:r>
          </a:p>
        </p:txBody>
      </p:sp>
      <p:sp>
        <p:nvSpPr>
          <p:cNvPr id="7" name="TextBox 7"/>
          <p:cNvSpPr txBox="1"/>
          <p:nvPr/>
        </p:nvSpPr>
        <p:spPr>
          <a:xfrm>
            <a:off x="-1128564" y="4646490"/>
            <a:ext cx="7096376" cy="1909441"/>
          </a:xfrm>
          <a:prstGeom prst="rect">
            <a:avLst/>
          </a:prstGeom>
        </p:spPr>
        <p:txBody>
          <a:bodyPr lIns="0" tIns="0" rIns="0" bIns="0" rtlCol="0" anchor="t">
            <a:spAutoFit/>
          </a:bodyPr>
          <a:lstStyle/>
          <a:p>
            <a:pPr algn="ctr">
              <a:lnSpc>
                <a:spcPts val="14980"/>
              </a:lnSpc>
              <a:spcBef>
                <a:spcPct val="0"/>
              </a:spcBef>
            </a:pPr>
            <a:r>
              <a:rPr lang="en-US" sz="10700">
                <a:solidFill>
                  <a:srgbClr val="005F1C"/>
                </a:solidFill>
                <a:latin typeface="Omnes Bold"/>
                <a:ea typeface="Omnes Bold"/>
                <a:cs typeface="Omnes Bold"/>
                <a:sym typeface="Omnes Bold"/>
              </a:rPr>
              <a:t>True</a:t>
            </a:r>
          </a:p>
        </p:txBody>
      </p:sp>
      <p:sp>
        <p:nvSpPr>
          <p:cNvPr id="8" name="TextBox 8"/>
          <p:cNvSpPr txBox="1"/>
          <p:nvPr/>
        </p:nvSpPr>
        <p:spPr>
          <a:xfrm>
            <a:off x="13881020" y="4517109"/>
            <a:ext cx="3378280" cy="1909441"/>
          </a:xfrm>
          <a:prstGeom prst="rect">
            <a:avLst/>
          </a:prstGeom>
        </p:spPr>
        <p:txBody>
          <a:bodyPr lIns="0" tIns="0" rIns="0" bIns="0" rtlCol="0" anchor="t">
            <a:spAutoFit/>
          </a:bodyPr>
          <a:lstStyle/>
          <a:p>
            <a:pPr algn="ctr">
              <a:lnSpc>
                <a:spcPts val="14980"/>
              </a:lnSpc>
              <a:spcBef>
                <a:spcPct val="0"/>
              </a:spcBef>
            </a:pPr>
            <a:r>
              <a:rPr lang="en-US" sz="10700">
                <a:solidFill>
                  <a:srgbClr val="E41B13"/>
                </a:solidFill>
                <a:latin typeface="Omnes Bold"/>
                <a:ea typeface="Omnes Bold"/>
                <a:cs typeface="Omnes Bold"/>
                <a:sym typeface="Omnes Bold"/>
              </a:rPr>
              <a:t>False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3329507" y="3744409"/>
            <a:ext cx="4431410" cy="5145324"/>
          </a:xfrm>
          <a:custGeom>
            <a:avLst/>
            <a:gdLst/>
            <a:ahLst/>
            <a:cxnLst/>
            <a:rect l="l" t="t" r="r" b="b"/>
            <a:pathLst>
              <a:path w="4431410" h="5145324">
                <a:moveTo>
                  <a:pt x="0" y="0"/>
                </a:moveTo>
                <a:lnTo>
                  <a:pt x="4431410" y="0"/>
                </a:lnTo>
                <a:lnTo>
                  <a:pt x="4431410" y="5145324"/>
                </a:lnTo>
                <a:lnTo>
                  <a:pt x="0" y="51453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843218" y="2297345"/>
            <a:ext cx="1948502" cy="1948502"/>
          </a:xfrm>
          <a:custGeom>
            <a:avLst/>
            <a:gdLst/>
            <a:ahLst/>
            <a:cxnLst/>
            <a:rect l="l" t="t" r="r" b="b"/>
            <a:pathLst>
              <a:path w="1948502" h="1948502">
                <a:moveTo>
                  <a:pt x="0" y="0"/>
                </a:moveTo>
                <a:lnTo>
                  <a:pt x="1948502" y="0"/>
                </a:lnTo>
                <a:lnTo>
                  <a:pt x="1948502" y="1948502"/>
                </a:lnTo>
                <a:lnTo>
                  <a:pt x="0" y="19485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TextBox 6"/>
          <p:cNvSpPr txBox="1"/>
          <p:nvPr/>
        </p:nvSpPr>
        <p:spPr>
          <a:xfrm>
            <a:off x="-1439622" y="1136148"/>
            <a:ext cx="19959516" cy="1468109"/>
          </a:xfrm>
          <a:prstGeom prst="rect">
            <a:avLst/>
          </a:prstGeom>
        </p:spPr>
        <p:txBody>
          <a:bodyPr lIns="0" tIns="0" rIns="0" bIns="0" rtlCol="0" anchor="t">
            <a:spAutoFit/>
          </a:bodyPr>
          <a:lstStyle/>
          <a:p>
            <a:pPr algn="ctr">
              <a:lnSpc>
                <a:spcPts val="11480"/>
              </a:lnSpc>
              <a:spcBef>
                <a:spcPct val="0"/>
              </a:spcBef>
            </a:pPr>
            <a:r>
              <a:rPr lang="en-US" sz="8200">
                <a:solidFill>
                  <a:srgbClr val="000000"/>
                </a:solidFill>
                <a:latin typeface="Omnes Semibold"/>
                <a:ea typeface="Omnes Semibold"/>
                <a:cs typeface="Omnes Semibold"/>
                <a:sym typeface="Omnes Semibold"/>
              </a:rPr>
              <a:t>Correct Answer: </a:t>
            </a:r>
          </a:p>
        </p:txBody>
      </p:sp>
      <p:sp>
        <p:nvSpPr>
          <p:cNvPr id="7" name="TextBox 7"/>
          <p:cNvSpPr txBox="1"/>
          <p:nvPr/>
        </p:nvSpPr>
        <p:spPr>
          <a:xfrm>
            <a:off x="10587270" y="4857750"/>
            <a:ext cx="3467933" cy="1909441"/>
          </a:xfrm>
          <a:prstGeom prst="rect">
            <a:avLst/>
          </a:prstGeom>
        </p:spPr>
        <p:txBody>
          <a:bodyPr lIns="0" tIns="0" rIns="0" bIns="0" rtlCol="0" anchor="t">
            <a:spAutoFit/>
          </a:bodyPr>
          <a:lstStyle/>
          <a:p>
            <a:pPr algn="ctr">
              <a:lnSpc>
                <a:spcPts val="14980"/>
              </a:lnSpc>
              <a:spcBef>
                <a:spcPct val="0"/>
              </a:spcBef>
            </a:pPr>
            <a:r>
              <a:rPr lang="en-US" sz="10700">
                <a:solidFill>
                  <a:srgbClr val="005F1C"/>
                </a:solidFill>
                <a:latin typeface="Omnes Bold"/>
                <a:ea typeface="Omnes Bold"/>
                <a:cs typeface="Omnes Bold"/>
                <a:sym typeface="Omnes Bold"/>
              </a:rPr>
              <a:t>True!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5758668" y="4021061"/>
            <a:ext cx="6214122" cy="3998538"/>
          </a:xfrm>
          <a:custGeom>
            <a:avLst/>
            <a:gdLst/>
            <a:ahLst/>
            <a:cxnLst/>
            <a:rect l="l" t="t" r="r" b="b"/>
            <a:pathLst>
              <a:path w="6214122" h="3998538">
                <a:moveTo>
                  <a:pt x="0" y="0"/>
                </a:moveTo>
                <a:lnTo>
                  <a:pt x="6214122" y="0"/>
                </a:lnTo>
                <a:lnTo>
                  <a:pt x="6214122" y="3998538"/>
                </a:lnTo>
                <a:lnTo>
                  <a:pt x="0" y="3998538"/>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1013505" y="1444745"/>
            <a:ext cx="19959516" cy="2162175"/>
          </a:xfrm>
          <a:prstGeom prst="rect">
            <a:avLst/>
          </a:prstGeom>
        </p:spPr>
        <p:txBody>
          <a:bodyPr lIns="0" tIns="0" rIns="0" bIns="0" rtlCol="0" anchor="t">
            <a:spAutoFit/>
          </a:bodyPr>
          <a:lstStyle/>
          <a:p>
            <a:pPr algn="ctr">
              <a:lnSpc>
                <a:spcPts val="8400"/>
              </a:lnSpc>
            </a:pPr>
            <a:r>
              <a:rPr lang="en-US" sz="6000">
                <a:solidFill>
                  <a:srgbClr val="000000"/>
                </a:solidFill>
                <a:latin typeface="Omnes Semibold"/>
                <a:ea typeface="Omnes Semibold"/>
                <a:cs typeface="Omnes Semibold"/>
                <a:sym typeface="Omnes Semibold"/>
              </a:rPr>
              <a:t>In the film “A Christmas Carol”. </a:t>
            </a:r>
          </a:p>
          <a:p>
            <a:pPr algn="ctr">
              <a:lnSpc>
                <a:spcPts val="8400"/>
              </a:lnSpc>
              <a:spcBef>
                <a:spcPct val="0"/>
              </a:spcBef>
            </a:pPr>
            <a:r>
              <a:rPr lang="en-US" sz="6000">
                <a:solidFill>
                  <a:srgbClr val="000000"/>
                </a:solidFill>
                <a:latin typeface="Omnes Semibold"/>
                <a:ea typeface="Omnes Semibold"/>
                <a:cs typeface="Omnes Semibold"/>
                <a:sym typeface="Omnes Semibold"/>
              </a:rPr>
              <a:t>What is the first name of Scrooge?</a:t>
            </a:r>
          </a:p>
        </p:txBody>
      </p:sp>
      <p:sp>
        <p:nvSpPr>
          <p:cNvPr id="6" name="TextBox 6"/>
          <p:cNvSpPr txBox="1"/>
          <p:nvPr/>
        </p:nvSpPr>
        <p:spPr>
          <a:xfrm>
            <a:off x="12468793" y="4595029"/>
            <a:ext cx="5272619" cy="1643009"/>
          </a:xfrm>
          <a:prstGeom prst="rect">
            <a:avLst/>
          </a:prstGeom>
        </p:spPr>
        <p:txBody>
          <a:bodyPr lIns="0" tIns="0" rIns="0" bIns="0" rtlCol="0" anchor="t">
            <a:spAutoFit/>
          </a:bodyPr>
          <a:lstStyle/>
          <a:p>
            <a:pPr algn="ctr">
              <a:lnSpc>
                <a:spcPts val="12873"/>
              </a:lnSpc>
              <a:spcBef>
                <a:spcPct val="0"/>
              </a:spcBef>
            </a:pPr>
            <a:r>
              <a:rPr lang="en-US" sz="9195">
                <a:solidFill>
                  <a:srgbClr val="E41B13"/>
                </a:solidFill>
                <a:latin typeface="Omnes Bold"/>
                <a:ea typeface="Omnes Bold"/>
                <a:cs typeface="Omnes Bold"/>
                <a:sym typeface="Omnes Bold"/>
              </a:rPr>
              <a:t>Ebenezer</a:t>
            </a:r>
          </a:p>
        </p:txBody>
      </p:sp>
      <p:sp>
        <p:nvSpPr>
          <p:cNvPr id="7" name="TextBox 7"/>
          <p:cNvSpPr txBox="1"/>
          <p:nvPr/>
        </p:nvSpPr>
        <p:spPr>
          <a:xfrm>
            <a:off x="460275" y="4595029"/>
            <a:ext cx="4348880" cy="1643009"/>
          </a:xfrm>
          <a:prstGeom prst="rect">
            <a:avLst/>
          </a:prstGeom>
        </p:spPr>
        <p:txBody>
          <a:bodyPr lIns="0" tIns="0" rIns="0" bIns="0" rtlCol="0" anchor="t">
            <a:spAutoFit/>
          </a:bodyPr>
          <a:lstStyle/>
          <a:p>
            <a:pPr algn="ctr">
              <a:lnSpc>
                <a:spcPts val="12873"/>
              </a:lnSpc>
              <a:spcBef>
                <a:spcPct val="0"/>
              </a:spcBef>
            </a:pPr>
            <a:r>
              <a:rPr lang="en-US" sz="9195">
                <a:solidFill>
                  <a:srgbClr val="005F1C"/>
                </a:solidFill>
                <a:latin typeface="Omnes Bold"/>
                <a:ea typeface="Omnes Bold"/>
                <a:cs typeface="Omnes Bold"/>
                <a:sym typeface="Omnes Bold"/>
              </a:rPr>
              <a:t>Edward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8812262" y="3604772"/>
            <a:ext cx="6651926" cy="4280248"/>
          </a:xfrm>
          <a:custGeom>
            <a:avLst/>
            <a:gdLst/>
            <a:ahLst/>
            <a:cxnLst/>
            <a:rect l="l" t="t" r="r" b="b"/>
            <a:pathLst>
              <a:path w="6651926" h="4280248">
                <a:moveTo>
                  <a:pt x="0" y="0"/>
                </a:moveTo>
                <a:lnTo>
                  <a:pt x="6651926" y="0"/>
                </a:lnTo>
                <a:lnTo>
                  <a:pt x="6651926" y="4280248"/>
                </a:lnTo>
                <a:lnTo>
                  <a:pt x="0" y="4280248"/>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35758" y="1387098"/>
            <a:ext cx="19959516" cy="1468109"/>
          </a:xfrm>
          <a:prstGeom prst="rect">
            <a:avLst/>
          </a:prstGeom>
        </p:spPr>
        <p:txBody>
          <a:bodyPr lIns="0" tIns="0" rIns="0" bIns="0" rtlCol="0" anchor="t">
            <a:spAutoFit/>
          </a:bodyPr>
          <a:lstStyle/>
          <a:p>
            <a:pPr algn="ctr">
              <a:lnSpc>
                <a:spcPts val="11480"/>
              </a:lnSpc>
              <a:spcBef>
                <a:spcPct val="0"/>
              </a:spcBef>
            </a:pPr>
            <a:r>
              <a:rPr lang="en-US" sz="82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028700" y="3699563"/>
            <a:ext cx="7096376" cy="3804916"/>
          </a:xfrm>
          <a:prstGeom prst="rect">
            <a:avLst/>
          </a:prstGeom>
        </p:spPr>
        <p:txBody>
          <a:bodyPr lIns="0" tIns="0" rIns="0" bIns="0" rtlCol="0" anchor="t">
            <a:spAutoFit/>
          </a:bodyPr>
          <a:lstStyle/>
          <a:p>
            <a:pPr algn="ctr">
              <a:lnSpc>
                <a:spcPts val="14980"/>
              </a:lnSpc>
            </a:pPr>
            <a:r>
              <a:rPr lang="en-US" sz="10700">
                <a:solidFill>
                  <a:srgbClr val="E41B13"/>
                </a:solidFill>
                <a:latin typeface="Omnes Bold"/>
                <a:ea typeface="Omnes Bold"/>
                <a:cs typeface="Omnes Bold"/>
                <a:sym typeface="Omnes Bold"/>
              </a:rPr>
              <a:t>Ebenezer</a:t>
            </a:r>
          </a:p>
          <a:p>
            <a:pPr algn="ctr">
              <a:lnSpc>
                <a:spcPts val="14980"/>
              </a:lnSpc>
              <a:spcBef>
                <a:spcPct val="0"/>
              </a:spcBef>
            </a:pPr>
            <a:r>
              <a:rPr lang="en-US" sz="10700">
                <a:solidFill>
                  <a:srgbClr val="E41B13"/>
                </a:solidFill>
                <a:latin typeface="Omnes Bold"/>
                <a:ea typeface="Omnes Bold"/>
                <a:cs typeface="Omnes Bold"/>
                <a:sym typeface="Omnes Bold"/>
              </a:rPr>
              <a:t>Scrooge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Props1.xml><?xml version="1.0" encoding="utf-8"?>
<ds:datastoreItem xmlns:ds="http://schemas.openxmlformats.org/officeDocument/2006/customXml" ds:itemID="{6DE5652E-2D7B-43F0-8A42-06AE693AB5D8}">
  <ds:schemaRefs>
    <ds:schemaRef ds:uri="http://schemas.microsoft.com/sharepoint/v3/contenttype/forms"/>
  </ds:schemaRefs>
</ds:datastoreItem>
</file>

<file path=customXml/itemProps2.xml><?xml version="1.0" encoding="utf-8"?>
<ds:datastoreItem xmlns:ds="http://schemas.openxmlformats.org/officeDocument/2006/customXml" ds:itemID="{45FAC3A9-C88F-4B9A-8EE3-3B5419277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67B2C8-1D54-42AE-861D-47ED989015D4}">
  <ds:schemaRef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dcmitype/"/>
    <ds:schemaRef ds:uri="http://schemas.microsoft.com/office/2006/documentManagement/types"/>
    <ds:schemaRef ds:uri="8eb830d9-311e-48e7-bd78-c201a7dce4d8"/>
    <ds:schemaRef ds:uri="http://purl.org/dc/terms/"/>
    <ds:schemaRef ds:uri="c8c3aaa0-0762-42cb-a2a7-6988fc82b466"/>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316</Words>
  <Application>Microsoft Office PowerPoint</Application>
  <PresentationFormat>Custom</PresentationFormat>
  <Paragraphs>52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Omnes Bold</vt:lpstr>
      <vt:lpstr>Omnes Semibold</vt:lpstr>
      <vt:lpstr>Omnes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Chester's Christmas Quiz KS2</dc:title>
  <cp:lastModifiedBy>Rakia Alouane</cp:lastModifiedBy>
  <cp:revision>1</cp:revision>
  <dcterms:created xsi:type="dcterms:W3CDTF">2006-08-16T00:00:00Z</dcterms:created>
  <dcterms:modified xsi:type="dcterms:W3CDTF">2025-07-17T08:41:40Z</dcterms:modified>
  <dc:identifier>DAGWi5VmnHA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