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Omnes Bold" panose="020B0604020202020204" charset="0"/>
      <p:regular r:id="rId19"/>
    </p:embeddedFont>
    <p:embeddedFont>
      <p:font typeface="Omnes Regular" panose="020B0604020202020204" charset="0"/>
      <p:regular r:id="rId20"/>
    </p:embeddedFont>
    <p:embeddedFont>
      <p:font typeface="Omnes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1.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7.svg"/><Relationship Id="rId4" Type="http://schemas.openxmlformats.org/officeDocument/2006/relationships/image" Target="../media/image5.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image" Target="../media/image15.jpeg"/><Relationship Id="rId4" Type="http://schemas.openxmlformats.org/officeDocument/2006/relationships/image" Target="../media/image4.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1212268" y="2967264"/>
            <a:ext cx="11017437" cy="679260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Chester’s Halloween Quiz</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7" name="Freeform 7"/>
          <p:cNvSpPr/>
          <p:nvPr/>
        </p:nvSpPr>
        <p:spPr>
          <a:xfrm>
            <a:off x="0" y="1211580"/>
            <a:ext cx="7315200" cy="3986784"/>
          </a:xfrm>
          <a:custGeom>
            <a:avLst/>
            <a:gdLst/>
            <a:ahLst/>
            <a:cxnLst/>
            <a:rect l="l" t="t" r="r" b="b"/>
            <a:pathLst>
              <a:path w="7315200" h="3986784">
                <a:moveTo>
                  <a:pt x="0" y="0"/>
                </a:moveTo>
                <a:lnTo>
                  <a:pt x="7315200" y="0"/>
                </a:lnTo>
                <a:lnTo>
                  <a:pt x="7315200" y="3986784"/>
                </a:lnTo>
                <a:lnTo>
                  <a:pt x="0" y="39867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flipH="1">
            <a:off x="10972800" y="1211580"/>
            <a:ext cx="7315200" cy="3986784"/>
          </a:xfrm>
          <a:custGeom>
            <a:avLst/>
            <a:gdLst/>
            <a:ahLst/>
            <a:cxnLst/>
            <a:rect l="l" t="t" r="r" b="b"/>
            <a:pathLst>
              <a:path w="7315200" h="3986784">
                <a:moveTo>
                  <a:pt x="7315200" y="0"/>
                </a:moveTo>
                <a:lnTo>
                  <a:pt x="0" y="0"/>
                </a:lnTo>
                <a:lnTo>
                  <a:pt x="0" y="3986784"/>
                </a:lnTo>
                <a:lnTo>
                  <a:pt x="7315200" y="3986784"/>
                </a:lnTo>
                <a:lnTo>
                  <a:pt x="73152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9144000" y="8383512"/>
            <a:ext cx="3516837" cy="1903488"/>
          </a:xfrm>
          <a:custGeom>
            <a:avLst/>
            <a:gdLst/>
            <a:ahLst/>
            <a:cxnLst/>
            <a:rect l="l" t="t" r="r" b="b"/>
            <a:pathLst>
              <a:path w="3516837" h="1903488">
                <a:moveTo>
                  <a:pt x="0" y="0"/>
                </a:moveTo>
                <a:lnTo>
                  <a:pt x="3516837" y="0"/>
                </a:lnTo>
                <a:lnTo>
                  <a:pt x="3516837" y="1903488"/>
                </a:lnTo>
                <a:lnTo>
                  <a:pt x="0" y="19034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a:off x="12660837" y="4142232"/>
            <a:ext cx="2649991" cy="2112264"/>
          </a:xfrm>
          <a:custGeom>
            <a:avLst/>
            <a:gdLst/>
            <a:ahLst/>
            <a:cxnLst/>
            <a:rect l="l" t="t" r="r" b="b"/>
            <a:pathLst>
              <a:path w="2649991" h="2112264">
                <a:moveTo>
                  <a:pt x="0" y="0"/>
                </a:moveTo>
                <a:lnTo>
                  <a:pt x="2649991" y="0"/>
                </a:lnTo>
                <a:lnTo>
                  <a:pt x="2649991" y="2112264"/>
                </a:lnTo>
                <a:lnTo>
                  <a:pt x="0" y="21122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691749" y="5143500"/>
            <a:ext cx="4131805" cy="4933499"/>
          </a:xfrm>
          <a:custGeom>
            <a:avLst/>
            <a:gdLst/>
            <a:ahLst/>
            <a:cxnLst/>
            <a:rect l="l" t="t" r="r" b="b"/>
            <a:pathLst>
              <a:path w="4131805" h="4933499">
                <a:moveTo>
                  <a:pt x="0" y="0"/>
                </a:moveTo>
                <a:lnTo>
                  <a:pt x="4131805" y="0"/>
                </a:lnTo>
                <a:lnTo>
                  <a:pt x="4131805" y="4933499"/>
                </a:lnTo>
                <a:lnTo>
                  <a:pt x="0" y="49334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7079" y="1363366"/>
            <a:ext cx="18280921" cy="356552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What do you collect door to door at Halloween?  </a:t>
            </a:r>
          </a:p>
        </p:txBody>
      </p:sp>
      <p:sp>
        <p:nvSpPr>
          <p:cNvPr id="6" name="TextBox 6"/>
          <p:cNvSpPr txBox="1"/>
          <p:nvPr/>
        </p:nvSpPr>
        <p:spPr>
          <a:xfrm>
            <a:off x="11042089" y="5314665"/>
            <a:ext cx="7245911" cy="3271775"/>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Sweets and treats</a:t>
            </a:r>
          </a:p>
        </p:txBody>
      </p:sp>
      <p:sp>
        <p:nvSpPr>
          <p:cNvPr id="7" name="TextBox 7"/>
          <p:cNvSpPr txBox="1"/>
          <p:nvPr/>
        </p:nvSpPr>
        <p:spPr>
          <a:xfrm>
            <a:off x="193818" y="5403035"/>
            <a:ext cx="6278856"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Crisps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391903" y="4324801"/>
            <a:ext cx="4131805" cy="4933499"/>
          </a:xfrm>
          <a:custGeom>
            <a:avLst/>
            <a:gdLst/>
            <a:ahLst/>
            <a:cxnLst/>
            <a:rect l="l" t="t" r="r" b="b"/>
            <a:pathLst>
              <a:path w="4131805" h="4933499">
                <a:moveTo>
                  <a:pt x="0" y="0"/>
                </a:moveTo>
                <a:lnTo>
                  <a:pt x="4131805" y="0"/>
                </a:lnTo>
                <a:lnTo>
                  <a:pt x="4131805" y="4933499"/>
                </a:lnTo>
                <a:lnTo>
                  <a:pt x="0" y="49334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1042089" y="5314665"/>
            <a:ext cx="7245911" cy="3271775"/>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Sweets and treats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054572" y="3362906"/>
            <a:ext cx="5535444" cy="4656693"/>
          </a:xfrm>
          <a:custGeom>
            <a:avLst/>
            <a:gdLst/>
            <a:ahLst/>
            <a:cxnLst/>
            <a:rect l="l" t="t" r="r" b="b"/>
            <a:pathLst>
              <a:path w="5535444" h="4656693">
                <a:moveTo>
                  <a:pt x="0" y="0"/>
                </a:moveTo>
                <a:lnTo>
                  <a:pt x="5535445" y="0"/>
                </a:lnTo>
                <a:lnTo>
                  <a:pt x="5535445" y="4656693"/>
                </a:lnTo>
                <a:lnTo>
                  <a:pt x="0" y="46566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90980" y="1285731"/>
            <a:ext cx="16486132" cy="1435465"/>
          </a:xfrm>
          <a:prstGeom prst="rect">
            <a:avLst/>
          </a:prstGeom>
        </p:spPr>
        <p:txBody>
          <a:bodyPr lIns="0" tIns="0" rIns="0" bIns="0" rtlCol="0" anchor="t">
            <a:spAutoFit/>
          </a:bodyPr>
          <a:lstStyle/>
          <a:p>
            <a:pPr algn="ctr">
              <a:lnSpc>
                <a:spcPts val="11101"/>
              </a:lnSpc>
              <a:spcBef>
                <a:spcPct val="0"/>
              </a:spcBef>
            </a:pPr>
            <a:r>
              <a:rPr lang="en-US" sz="7929">
                <a:solidFill>
                  <a:srgbClr val="000000"/>
                </a:solidFill>
                <a:latin typeface="Omnes Semibold"/>
                <a:ea typeface="Omnes Semibold"/>
                <a:cs typeface="Omnes Semibold"/>
                <a:sym typeface="Omnes Semibold"/>
              </a:rPr>
              <a:t>What does a witch use to travel?</a:t>
            </a:r>
          </a:p>
        </p:txBody>
      </p:sp>
      <p:sp>
        <p:nvSpPr>
          <p:cNvPr id="6" name="TextBox 6"/>
          <p:cNvSpPr txBox="1"/>
          <p:nvPr/>
        </p:nvSpPr>
        <p:spPr>
          <a:xfrm>
            <a:off x="847866" y="5172656"/>
            <a:ext cx="3744039"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Broom</a:t>
            </a:r>
          </a:p>
        </p:txBody>
      </p:sp>
      <p:sp>
        <p:nvSpPr>
          <p:cNvPr id="7" name="TextBox 7"/>
          <p:cNvSpPr txBox="1"/>
          <p:nvPr/>
        </p:nvSpPr>
        <p:spPr>
          <a:xfrm>
            <a:off x="10519974" y="5172656"/>
            <a:ext cx="7768026" cy="1643000"/>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Broomstick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054572" y="3362906"/>
            <a:ext cx="5535444" cy="4656693"/>
          </a:xfrm>
          <a:custGeom>
            <a:avLst/>
            <a:gdLst/>
            <a:ahLst/>
            <a:cxnLst/>
            <a:rect l="l" t="t" r="r" b="b"/>
            <a:pathLst>
              <a:path w="5535444" h="4656693">
                <a:moveTo>
                  <a:pt x="0" y="0"/>
                </a:moveTo>
                <a:lnTo>
                  <a:pt x="5535445" y="0"/>
                </a:lnTo>
                <a:lnTo>
                  <a:pt x="5535445" y="4656693"/>
                </a:lnTo>
                <a:lnTo>
                  <a:pt x="0" y="46566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90980" y="1285731"/>
            <a:ext cx="16486132" cy="1435465"/>
          </a:xfrm>
          <a:prstGeom prst="rect">
            <a:avLst/>
          </a:prstGeom>
        </p:spPr>
        <p:txBody>
          <a:bodyPr lIns="0" tIns="0" rIns="0" bIns="0" rtlCol="0" anchor="t">
            <a:spAutoFit/>
          </a:bodyPr>
          <a:lstStyle/>
          <a:p>
            <a:pPr algn="ctr">
              <a:lnSpc>
                <a:spcPts val="11101"/>
              </a:lnSpc>
              <a:spcBef>
                <a:spcPct val="0"/>
              </a:spcBef>
            </a:pPr>
            <a:r>
              <a:rPr lang="en-US" sz="792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0519974" y="5172656"/>
            <a:ext cx="7768026" cy="1643000"/>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Broomstick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TextBox 6"/>
          <p:cNvSpPr txBox="1"/>
          <p:nvPr/>
        </p:nvSpPr>
        <p:spPr>
          <a:xfrm>
            <a:off x="7273724" y="5400887"/>
            <a:ext cx="8126492" cy="1573322"/>
          </a:xfrm>
          <a:prstGeom prst="rect">
            <a:avLst/>
          </a:prstGeom>
        </p:spPr>
        <p:txBody>
          <a:bodyPr lIns="0" tIns="0" rIns="0" bIns="0" rtlCol="0" anchor="t">
            <a:spAutoFit/>
          </a:bodyPr>
          <a:lstStyle/>
          <a:p>
            <a:pPr algn="ctr">
              <a:lnSpc>
                <a:spcPts val="6206"/>
              </a:lnSpc>
            </a:pPr>
            <a:r>
              <a:rPr lang="en-US" sz="4433">
                <a:solidFill>
                  <a:srgbClr val="000000"/>
                </a:solidFill>
                <a:latin typeface="Omnes Bold"/>
                <a:ea typeface="Omnes Bold"/>
                <a:cs typeface="Omnes Bold"/>
                <a:sym typeface="Omnes Bold"/>
              </a:rPr>
              <a:t>Well Done you have completed</a:t>
            </a:r>
          </a:p>
          <a:p>
            <a:pPr algn="ctr">
              <a:lnSpc>
                <a:spcPts val="6206"/>
              </a:lnSpc>
              <a:spcBef>
                <a:spcPct val="0"/>
              </a:spcBef>
            </a:pPr>
            <a:r>
              <a:rPr lang="en-US" sz="4433">
                <a:solidFill>
                  <a:srgbClr val="000000"/>
                </a:solidFill>
                <a:latin typeface="Omnes Bold"/>
                <a:ea typeface="Omnes Bold"/>
                <a:cs typeface="Omnes Bold"/>
                <a:sym typeface="Omnes Bold"/>
              </a:rPr>
              <a:t> our Halloween quiz!</a:t>
            </a:r>
          </a:p>
        </p:txBody>
      </p:sp>
      <p:sp>
        <p:nvSpPr>
          <p:cNvPr id="7" name="Freeform 7"/>
          <p:cNvSpPr/>
          <p:nvPr/>
        </p:nvSpPr>
        <p:spPr>
          <a:xfrm rot="-276794">
            <a:off x="1266696" y="3674151"/>
            <a:ext cx="2649991" cy="2112264"/>
          </a:xfrm>
          <a:custGeom>
            <a:avLst/>
            <a:gdLst/>
            <a:ahLst/>
            <a:cxnLst/>
            <a:rect l="l" t="t" r="r" b="b"/>
            <a:pathLst>
              <a:path w="2649991" h="2112264">
                <a:moveTo>
                  <a:pt x="0" y="0"/>
                </a:moveTo>
                <a:lnTo>
                  <a:pt x="2649991" y="0"/>
                </a:lnTo>
                <a:lnTo>
                  <a:pt x="2649991" y="2112264"/>
                </a:lnTo>
                <a:lnTo>
                  <a:pt x="0" y="21122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8" name="Freeform 8"/>
          <p:cNvSpPr/>
          <p:nvPr/>
        </p:nvSpPr>
        <p:spPr>
          <a:xfrm>
            <a:off x="9144000" y="8383512"/>
            <a:ext cx="3516837" cy="1903488"/>
          </a:xfrm>
          <a:custGeom>
            <a:avLst/>
            <a:gdLst/>
            <a:ahLst/>
            <a:cxnLst/>
            <a:rect l="l" t="t" r="r" b="b"/>
            <a:pathLst>
              <a:path w="3516837" h="1903488">
                <a:moveTo>
                  <a:pt x="0" y="0"/>
                </a:moveTo>
                <a:lnTo>
                  <a:pt x="3516837" y="0"/>
                </a:lnTo>
                <a:lnTo>
                  <a:pt x="3516837" y="1903488"/>
                </a:lnTo>
                <a:lnTo>
                  <a:pt x="0" y="19034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0" y="1211580"/>
            <a:ext cx="7315200" cy="3986784"/>
          </a:xfrm>
          <a:custGeom>
            <a:avLst/>
            <a:gdLst/>
            <a:ahLst/>
            <a:cxnLst/>
            <a:rect l="l" t="t" r="r" b="b"/>
            <a:pathLst>
              <a:path w="7315200" h="3986784">
                <a:moveTo>
                  <a:pt x="0" y="0"/>
                </a:moveTo>
                <a:lnTo>
                  <a:pt x="7315200" y="0"/>
                </a:lnTo>
                <a:lnTo>
                  <a:pt x="7315200" y="3986784"/>
                </a:lnTo>
                <a:lnTo>
                  <a:pt x="0" y="39867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0" name="Freeform 10"/>
          <p:cNvSpPr/>
          <p:nvPr/>
        </p:nvSpPr>
        <p:spPr>
          <a:xfrm flipH="1">
            <a:off x="10972800" y="1211580"/>
            <a:ext cx="7315200" cy="3986784"/>
          </a:xfrm>
          <a:custGeom>
            <a:avLst/>
            <a:gdLst/>
            <a:ahLst/>
            <a:cxnLst/>
            <a:rect l="l" t="t" r="r" b="b"/>
            <a:pathLst>
              <a:path w="7315200" h="3986784">
                <a:moveTo>
                  <a:pt x="7315200" y="0"/>
                </a:moveTo>
                <a:lnTo>
                  <a:pt x="0" y="0"/>
                </a:lnTo>
                <a:lnTo>
                  <a:pt x="0" y="3986784"/>
                </a:lnTo>
                <a:lnTo>
                  <a:pt x="7315200" y="3986784"/>
                </a:lnTo>
                <a:lnTo>
                  <a:pt x="731520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89363" y="8748846"/>
            <a:ext cx="1940332" cy="1538154"/>
          </a:xfrm>
          <a:custGeom>
            <a:avLst/>
            <a:gdLst/>
            <a:ahLst/>
            <a:cxnLst/>
            <a:rect l="l" t="t" r="r" b="b"/>
            <a:pathLst>
              <a:path w="1940332" h="1538154">
                <a:moveTo>
                  <a:pt x="0" y="0"/>
                </a:moveTo>
                <a:lnTo>
                  <a:pt x="1940332" y="0"/>
                </a:lnTo>
                <a:lnTo>
                  <a:pt x="1940332" y="1538154"/>
                </a:lnTo>
                <a:lnTo>
                  <a:pt x="0" y="15381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1282865" y="9016392"/>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5"/>
            <a:stretch>
              <a:fillRect/>
            </a:stretch>
          </a:blipFill>
        </p:spPr>
        <p:txBody>
          <a:bodyPr/>
          <a:lstStyle/>
          <a:p>
            <a:endParaRPr lang="en-GB"/>
          </a:p>
        </p:txBody>
      </p:sp>
      <p:sp>
        <p:nvSpPr>
          <p:cNvPr id="4" name="Freeform 4"/>
          <p:cNvSpPr/>
          <p:nvPr/>
        </p:nvSpPr>
        <p:spPr>
          <a:xfrm>
            <a:off x="5318514" y="0"/>
            <a:ext cx="7249228" cy="483282"/>
          </a:xfrm>
          <a:custGeom>
            <a:avLst/>
            <a:gdLst/>
            <a:ahLst/>
            <a:cxnLst/>
            <a:rect l="l" t="t" r="r" b="b"/>
            <a:pathLst>
              <a:path w="7249228" h="483282">
                <a:moveTo>
                  <a:pt x="0" y="0"/>
                </a:moveTo>
                <a:lnTo>
                  <a:pt x="7249229" y="0"/>
                </a:lnTo>
                <a:lnTo>
                  <a:pt x="7249229" y="483282"/>
                </a:lnTo>
                <a:lnTo>
                  <a:pt x="0" y="483282"/>
                </a:lnTo>
                <a:lnTo>
                  <a:pt x="0" y="0"/>
                </a:lnTo>
                <a:close/>
              </a:path>
            </a:pathLst>
          </a:custGeom>
          <a:blipFill>
            <a:blip r:embed="rId6"/>
            <a:stretch>
              <a:fillRect/>
            </a:stretch>
          </a:blipFill>
        </p:spPr>
        <p:txBody>
          <a:bodyPr/>
          <a:lstStyle/>
          <a:p>
            <a:endParaRPr lang="en-GB"/>
          </a:p>
        </p:txBody>
      </p:sp>
      <p:grpSp>
        <p:nvGrpSpPr>
          <p:cNvPr id="5" name="Group 5"/>
          <p:cNvGrpSpPr/>
          <p:nvPr/>
        </p:nvGrpSpPr>
        <p:grpSpPr>
          <a:xfrm rot="5400000">
            <a:off x="6162178" y="550889"/>
            <a:ext cx="1416310" cy="3561939"/>
            <a:chOff x="0" y="0"/>
            <a:chExt cx="529333" cy="1331243"/>
          </a:xfrm>
        </p:grpSpPr>
        <p:sp>
          <p:nvSpPr>
            <p:cNvPr id="6" name="Freeform 6"/>
            <p:cNvSpPr/>
            <p:nvPr/>
          </p:nvSpPr>
          <p:spPr>
            <a:xfrm>
              <a:off x="0" y="0"/>
              <a:ext cx="529333" cy="1331243"/>
            </a:xfrm>
            <a:custGeom>
              <a:avLst/>
              <a:gdLst/>
              <a:ahLst/>
              <a:cxnLst/>
              <a:rect l="l" t="t" r="r" b="b"/>
              <a:pathLst>
                <a:path w="529333" h="1331243">
                  <a:moveTo>
                    <a:pt x="176540" y="19070"/>
                  </a:moveTo>
                  <a:cubicBezTo>
                    <a:pt x="203590" y="7556"/>
                    <a:pt x="234529" y="0"/>
                    <a:pt x="264809" y="0"/>
                  </a:cubicBezTo>
                  <a:cubicBezTo>
                    <a:pt x="295090" y="0"/>
                    <a:pt x="324228" y="6476"/>
                    <a:pt x="351079" y="17990"/>
                  </a:cubicBezTo>
                  <a:cubicBezTo>
                    <a:pt x="351651" y="18350"/>
                    <a:pt x="352222" y="18350"/>
                    <a:pt x="352793" y="18710"/>
                  </a:cubicBezTo>
                  <a:cubicBezTo>
                    <a:pt x="453632" y="64765"/>
                    <a:pt x="527905" y="186379"/>
                    <a:pt x="529333" y="340018"/>
                  </a:cubicBezTo>
                  <a:lnTo>
                    <a:pt x="529333" y="1331243"/>
                  </a:lnTo>
                  <a:lnTo>
                    <a:pt x="0" y="1331243"/>
                  </a:lnTo>
                  <a:lnTo>
                    <a:pt x="0" y="340754"/>
                  </a:lnTo>
                  <a:cubicBezTo>
                    <a:pt x="1428" y="185660"/>
                    <a:pt x="74558" y="64045"/>
                    <a:pt x="176540" y="19070"/>
                  </a:cubicBezTo>
                  <a:close/>
                </a:path>
              </a:pathLst>
            </a:custGeom>
            <a:solidFill>
              <a:srgbClr val="E41B13"/>
            </a:solidFill>
          </p:spPr>
          <p:txBody>
            <a:bodyPr/>
            <a:lstStyle/>
            <a:p>
              <a:endParaRPr lang="en-GB"/>
            </a:p>
          </p:txBody>
        </p:sp>
        <p:sp>
          <p:nvSpPr>
            <p:cNvPr id="7" name="TextBox 7"/>
            <p:cNvSpPr txBox="1"/>
            <p:nvPr/>
          </p:nvSpPr>
          <p:spPr>
            <a:xfrm>
              <a:off x="0" y="79375"/>
              <a:ext cx="529333" cy="1251868"/>
            </a:xfrm>
            <a:prstGeom prst="rect">
              <a:avLst/>
            </a:prstGeom>
          </p:spPr>
          <p:txBody>
            <a:bodyPr lIns="24356" tIns="24356" rIns="24356" bIns="24356" rtlCol="0" anchor="ctr"/>
            <a:lstStyle/>
            <a:p>
              <a:pPr algn="ctr">
                <a:lnSpc>
                  <a:spcPts val="1946"/>
                </a:lnSpc>
              </a:pPr>
              <a:endParaRPr/>
            </a:p>
          </p:txBody>
        </p:sp>
      </p:grpSp>
      <p:sp>
        <p:nvSpPr>
          <p:cNvPr id="8" name="Freeform 8"/>
          <p:cNvSpPr/>
          <p:nvPr/>
        </p:nvSpPr>
        <p:spPr>
          <a:xfrm>
            <a:off x="5566403" y="2473428"/>
            <a:ext cx="401094" cy="442586"/>
          </a:xfrm>
          <a:custGeom>
            <a:avLst/>
            <a:gdLst/>
            <a:ahLst/>
            <a:cxnLst/>
            <a:rect l="l" t="t" r="r" b="b"/>
            <a:pathLst>
              <a:path w="401094" h="442586">
                <a:moveTo>
                  <a:pt x="0" y="0"/>
                </a:moveTo>
                <a:lnTo>
                  <a:pt x="401094" y="0"/>
                </a:lnTo>
                <a:lnTo>
                  <a:pt x="401094" y="442586"/>
                </a:lnTo>
                <a:lnTo>
                  <a:pt x="0" y="4425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5490463" y="1664824"/>
            <a:ext cx="552975" cy="667035"/>
          </a:xfrm>
          <a:custGeom>
            <a:avLst/>
            <a:gdLst/>
            <a:ahLst/>
            <a:cxnLst/>
            <a:rect l="l" t="t" r="r" b="b"/>
            <a:pathLst>
              <a:path w="552975" h="667035">
                <a:moveTo>
                  <a:pt x="0" y="0"/>
                </a:moveTo>
                <a:lnTo>
                  <a:pt x="552974" y="0"/>
                </a:lnTo>
                <a:lnTo>
                  <a:pt x="552974" y="667035"/>
                </a:lnTo>
                <a:lnTo>
                  <a:pt x="0" y="667035"/>
                </a:lnTo>
                <a:lnTo>
                  <a:pt x="0" y="0"/>
                </a:lnTo>
                <a:close/>
              </a:path>
            </a:pathLst>
          </a:custGeom>
          <a:blipFill>
            <a:blip r:embed="rId9"/>
            <a:stretch>
              <a:fillRect t="-36762"/>
            </a:stretch>
          </a:blipFill>
        </p:spPr>
        <p:txBody>
          <a:bodyPr/>
          <a:lstStyle/>
          <a:p>
            <a:endParaRPr lang="en-GB"/>
          </a:p>
        </p:txBody>
      </p:sp>
      <p:sp>
        <p:nvSpPr>
          <p:cNvPr id="10" name="Freeform 10"/>
          <p:cNvSpPr/>
          <p:nvPr/>
        </p:nvSpPr>
        <p:spPr>
          <a:xfrm>
            <a:off x="8908608" y="483282"/>
            <a:ext cx="4183813" cy="3686368"/>
          </a:xfrm>
          <a:custGeom>
            <a:avLst/>
            <a:gdLst/>
            <a:ahLst/>
            <a:cxnLst/>
            <a:rect l="l" t="t" r="r" b="b"/>
            <a:pathLst>
              <a:path w="4183813" h="3686368">
                <a:moveTo>
                  <a:pt x="0" y="0"/>
                </a:moveTo>
                <a:lnTo>
                  <a:pt x="4183814" y="0"/>
                </a:lnTo>
                <a:lnTo>
                  <a:pt x="4183814" y="3686368"/>
                </a:lnTo>
                <a:lnTo>
                  <a:pt x="0" y="3686368"/>
                </a:lnTo>
                <a:lnTo>
                  <a:pt x="0" y="0"/>
                </a:lnTo>
                <a:close/>
              </a:path>
            </a:pathLst>
          </a:custGeom>
          <a:blipFill>
            <a:blip r:embed="rId10"/>
            <a:stretch>
              <a:fillRect/>
            </a:stretch>
          </a:blipFill>
        </p:spPr>
        <p:txBody>
          <a:bodyPr/>
          <a:lstStyle/>
          <a:p>
            <a:endParaRPr lang="en-GB"/>
          </a:p>
        </p:txBody>
      </p:sp>
      <p:sp>
        <p:nvSpPr>
          <p:cNvPr id="11" name="Freeform 11"/>
          <p:cNvSpPr/>
          <p:nvPr/>
        </p:nvSpPr>
        <p:spPr>
          <a:xfrm>
            <a:off x="10632935" y="5427644"/>
            <a:ext cx="1804252" cy="1974558"/>
          </a:xfrm>
          <a:custGeom>
            <a:avLst/>
            <a:gdLst/>
            <a:ahLst/>
            <a:cxnLst/>
            <a:rect l="l" t="t" r="r" b="b"/>
            <a:pathLst>
              <a:path w="1804252" h="1974558">
                <a:moveTo>
                  <a:pt x="0" y="0"/>
                </a:moveTo>
                <a:lnTo>
                  <a:pt x="1804252" y="0"/>
                </a:lnTo>
                <a:lnTo>
                  <a:pt x="1804252" y="1974557"/>
                </a:lnTo>
                <a:lnTo>
                  <a:pt x="0" y="1974557"/>
                </a:lnTo>
                <a:lnTo>
                  <a:pt x="0" y="0"/>
                </a:lnTo>
                <a:close/>
              </a:path>
            </a:pathLst>
          </a:custGeom>
          <a:blipFill>
            <a:blip r:embed="rId11"/>
            <a:stretch>
              <a:fillRect/>
            </a:stretch>
          </a:blipFill>
        </p:spPr>
        <p:txBody>
          <a:bodyPr/>
          <a:lstStyle/>
          <a:p>
            <a:endParaRPr lang="en-GB"/>
          </a:p>
        </p:txBody>
      </p:sp>
      <p:sp>
        <p:nvSpPr>
          <p:cNvPr id="12" name="Freeform 12"/>
          <p:cNvSpPr/>
          <p:nvPr/>
        </p:nvSpPr>
        <p:spPr>
          <a:xfrm rot="-266850">
            <a:off x="10394045" y="682428"/>
            <a:ext cx="1401898" cy="1263461"/>
          </a:xfrm>
          <a:custGeom>
            <a:avLst/>
            <a:gdLst/>
            <a:ahLst/>
            <a:cxnLst/>
            <a:rect l="l" t="t" r="r" b="b"/>
            <a:pathLst>
              <a:path w="1401898" h="1263461">
                <a:moveTo>
                  <a:pt x="0" y="0"/>
                </a:moveTo>
                <a:lnTo>
                  <a:pt x="1401898" y="0"/>
                </a:lnTo>
                <a:lnTo>
                  <a:pt x="1401898" y="1263460"/>
                </a:lnTo>
                <a:lnTo>
                  <a:pt x="0" y="12634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3" name="TextBox 13"/>
          <p:cNvSpPr txBox="1"/>
          <p:nvPr/>
        </p:nvSpPr>
        <p:spPr>
          <a:xfrm>
            <a:off x="6193856" y="2568456"/>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4" name="TextBox 14"/>
          <p:cNvSpPr txBox="1"/>
          <p:nvPr/>
        </p:nvSpPr>
        <p:spPr>
          <a:xfrm>
            <a:off x="6061143" y="1930987"/>
            <a:ext cx="2103263"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Monkey Madness</a:t>
            </a:r>
          </a:p>
        </p:txBody>
      </p:sp>
      <p:sp>
        <p:nvSpPr>
          <p:cNvPr id="15" name="TextBox 15"/>
          <p:cNvSpPr txBox="1"/>
          <p:nvPr/>
        </p:nvSpPr>
        <p:spPr>
          <a:xfrm>
            <a:off x="5089363" y="368982"/>
            <a:ext cx="4298026" cy="1377761"/>
          </a:xfrm>
          <a:prstGeom prst="rect">
            <a:avLst/>
          </a:prstGeom>
        </p:spPr>
        <p:txBody>
          <a:bodyPr lIns="0" tIns="0" rIns="0" bIns="0" rtlCol="0" anchor="t">
            <a:spAutoFit/>
          </a:bodyPr>
          <a:lstStyle/>
          <a:p>
            <a:pPr algn="ctr">
              <a:lnSpc>
                <a:spcPts val="5369"/>
              </a:lnSpc>
            </a:pPr>
            <a:r>
              <a:rPr lang="en-US" sz="3835">
                <a:solidFill>
                  <a:srgbClr val="E41B13"/>
                </a:solidFill>
                <a:latin typeface="Omnes Bold"/>
                <a:ea typeface="Omnes Bold"/>
                <a:cs typeface="Omnes Bold"/>
                <a:sym typeface="Omnes Bold"/>
              </a:rPr>
              <a:t>Chester’s </a:t>
            </a:r>
          </a:p>
          <a:p>
            <a:pPr algn="ctr">
              <a:lnSpc>
                <a:spcPts val="5369"/>
              </a:lnSpc>
              <a:spcBef>
                <a:spcPct val="0"/>
              </a:spcBef>
            </a:pPr>
            <a:r>
              <a:rPr lang="en-US" sz="3835">
                <a:solidFill>
                  <a:srgbClr val="E41B13"/>
                </a:solidFill>
                <a:latin typeface="Omnes Bold"/>
                <a:ea typeface="Omnes Bold"/>
                <a:cs typeface="Omnes Bold"/>
                <a:sym typeface="Omnes Bold"/>
              </a:rPr>
              <a:t>Halloween Quiz</a:t>
            </a:r>
          </a:p>
        </p:txBody>
      </p:sp>
      <p:sp>
        <p:nvSpPr>
          <p:cNvPr id="16" name="TextBox 16"/>
          <p:cNvSpPr txBox="1"/>
          <p:nvPr/>
        </p:nvSpPr>
        <p:spPr>
          <a:xfrm>
            <a:off x="5791899" y="3035660"/>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17" name="TextBox 17"/>
          <p:cNvSpPr txBox="1"/>
          <p:nvPr/>
        </p:nvSpPr>
        <p:spPr>
          <a:xfrm>
            <a:off x="5766950" y="5122716"/>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18" name="TextBox 18"/>
          <p:cNvSpPr txBox="1"/>
          <p:nvPr/>
        </p:nvSpPr>
        <p:spPr>
          <a:xfrm>
            <a:off x="5811383" y="6995987"/>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9" name="TextBox 19"/>
          <p:cNvSpPr txBox="1"/>
          <p:nvPr/>
        </p:nvSpPr>
        <p:spPr>
          <a:xfrm>
            <a:off x="5811383" y="3437855"/>
            <a:ext cx="5011941" cy="1688385"/>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Take your pupils on a Halloween adventure as you go through our short Power Point with questions along the way. Place a red object on one side of the room and a green on the other side. The answers to each of the questions are written in green or red. The pupils must answer by moving to the side of the room they think the answer is. </a:t>
            </a:r>
          </a:p>
        </p:txBody>
      </p:sp>
      <p:sp>
        <p:nvSpPr>
          <p:cNvPr id="20" name="TextBox 20"/>
          <p:cNvSpPr txBox="1"/>
          <p:nvPr/>
        </p:nvSpPr>
        <p:spPr>
          <a:xfrm>
            <a:off x="5566403" y="5589697"/>
            <a:ext cx="5066532" cy="140981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21" name="TextBox 21"/>
          <p:cNvSpPr txBox="1"/>
          <p:nvPr/>
        </p:nvSpPr>
        <p:spPr>
          <a:xfrm>
            <a:off x="5791899" y="7545169"/>
            <a:ext cx="5621791" cy="2524096"/>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This activity is suited to all ages. See  PowerPoint for more information - there are separate powerpoints for foundation, KS1 and KS2</a:t>
            </a:r>
          </a:p>
          <a:p>
            <a:pPr algn="l">
              <a:lnSpc>
                <a:spcPts val="2215"/>
              </a:lnSpc>
            </a:pPr>
            <a:r>
              <a:rPr lang="en-US" sz="1582">
                <a:solidFill>
                  <a:srgbClr val="000000"/>
                </a:solidFill>
                <a:latin typeface="Omnes Regular"/>
                <a:ea typeface="Omnes Regular"/>
                <a:cs typeface="Omnes Regular"/>
                <a:sym typeface="Omnes Regular"/>
              </a:rPr>
              <a:t>If space is limited you can ask your pupils to stand in a particular position for example, if they think the answer is red = stand and put their hands on their head, if they think the answer is green = stand and put their hands on their shoulders. </a:t>
            </a:r>
          </a:p>
          <a:p>
            <a:pPr algn="l">
              <a:lnSpc>
                <a:spcPts val="2215"/>
              </a:lnSpc>
            </a:pPr>
            <a:endParaRPr lang="en-US" sz="1582">
              <a:solidFill>
                <a:srgbClr val="000000"/>
              </a:solidFill>
              <a:latin typeface="Omnes Regular"/>
              <a:ea typeface="Omnes Regular"/>
              <a:cs typeface="Omnes Regular"/>
              <a:sym typeface="Omnes Regular"/>
            </a:endParaRPr>
          </a:p>
          <a:p>
            <a:pPr algn="l">
              <a:lnSpc>
                <a:spcPts val="2215"/>
              </a:lnSpc>
              <a:spcBef>
                <a:spcPct val="0"/>
              </a:spcBef>
            </a:pPr>
            <a:endParaRPr lang="en-US" sz="1582">
              <a:solidFill>
                <a:srgbClr val="000000"/>
              </a:solidFill>
              <a:latin typeface="Omnes Regular"/>
              <a:ea typeface="Omnes Regular"/>
              <a:cs typeface="Omnes Regular"/>
              <a:sym typeface="Omnes Regular"/>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477814" y="2527845"/>
            <a:ext cx="1912483" cy="9071024"/>
            <a:chOff x="0" y="0"/>
            <a:chExt cx="342695" cy="1625425"/>
          </a:xfrm>
        </p:grpSpPr>
        <p:sp>
          <p:nvSpPr>
            <p:cNvPr id="3" name="Freeform 3"/>
            <p:cNvSpPr/>
            <p:nvPr/>
          </p:nvSpPr>
          <p:spPr>
            <a:xfrm>
              <a:off x="0" y="0"/>
              <a:ext cx="342695" cy="1625425"/>
            </a:xfrm>
            <a:custGeom>
              <a:avLst/>
              <a:gdLst/>
              <a:ahLst/>
              <a:cxnLst/>
              <a:rect l="l" t="t" r="r" b="b"/>
              <a:pathLst>
                <a:path w="342695" h="1625425">
                  <a:moveTo>
                    <a:pt x="114293" y="19070"/>
                  </a:moveTo>
                  <a:cubicBezTo>
                    <a:pt x="131806" y="7556"/>
                    <a:pt x="151836" y="0"/>
                    <a:pt x="171440" y="0"/>
                  </a:cubicBezTo>
                  <a:cubicBezTo>
                    <a:pt x="191044" y="0"/>
                    <a:pt x="209908" y="6476"/>
                    <a:pt x="227292" y="17990"/>
                  </a:cubicBezTo>
                  <a:cubicBezTo>
                    <a:pt x="227662" y="18350"/>
                    <a:pt x="228032" y="18350"/>
                    <a:pt x="228402" y="18710"/>
                  </a:cubicBezTo>
                  <a:cubicBezTo>
                    <a:pt x="293686" y="64765"/>
                    <a:pt x="341771" y="186379"/>
                    <a:pt x="342695" y="346553"/>
                  </a:cubicBezTo>
                  <a:lnTo>
                    <a:pt x="342695" y="1625425"/>
                  </a:lnTo>
                  <a:lnTo>
                    <a:pt x="0" y="1625425"/>
                  </a:lnTo>
                  <a:lnTo>
                    <a:pt x="0" y="347502"/>
                  </a:lnTo>
                  <a:cubicBezTo>
                    <a:pt x="925" y="185660"/>
                    <a:pt x="48270" y="64045"/>
                    <a:pt x="114293" y="19070"/>
                  </a:cubicBezTo>
                  <a:close/>
                </a:path>
              </a:pathLst>
            </a:custGeom>
            <a:solidFill>
              <a:srgbClr val="E41B13"/>
            </a:solidFill>
          </p:spPr>
          <p:txBody>
            <a:bodyPr/>
            <a:lstStyle/>
            <a:p>
              <a:endParaRPr lang="en-GB"/>
            </a:p>
          </p:txBody>
        </p:sp>
        <p:sp>
          <p:nvSpPr>
            <p:cNvPr id="4" name="TextBox 4"/>
            <p:cNvSpPr txBox="1"/>
            <p:nvPr/>
          </p:nvSpPr>
          <p:spPr>
            <a:xfrm>
              <a:off x="0" y="41275"/>
              <a:ext cx="342695"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4"/>
            <a:stretch>
              <a:fillRect/>
            </a:stretch>
          </a:blipFill>
        </p:spPr>
        <p:txBody>
          <a:bodyPr/>
          <a:lstStyle/>
          <a:p>
            <a:endParaRPr lang="en-GB"/>
          </a:p>
        </p:txBody>
      </p:sp>
      <p:sp>
        <p:nvSpPr>
          <p:cNvPr id="7" name="Freeform 7"/>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8" name="Freeform 8"/>
          <p:cNvSpPr/>
          <p:nvPr/>
        </p:nvSpPr>
        <p:spPr>
          <a:xfrm>
            <a:off x="6376048" y="6667065"/>
            <a:ext cx="10197219" cy="4193606"/>
          </a:xfrm>
          <a:custGeom>
            <a:avLst/>
            <a:gdLst/>
            <a:ahLst/>
            <a:cxnLst/>
            <a:rect l="l" t="t" r="r" b="b"/>
            <a:pathLst>
              <a:path w="10197219" h="4193606">
                <a:moveTo>
                  <a:pt x="0" y="0"/>
                </a:moveTo>
                <a:lnTo>
                  <a:pt x="10197219" y="0"/>
                </a:lnTo>
                <a:lnTo>
                  <a:pt x="10197219" y="4193606"/>
                </a:lnTo>
                <a:lnTo>
                  <a:pt x="0" y="4193606"/>
                </a:lnTo>
                <a:lnTo>
                  <a:pt x="0" y="0"/>
                </a:lnTo>
                <a:close/>
              </a:path>
            </a:pathLst>
          </a:custGeom>
          <a:blipFill>
            <a:blip r:embed="rId6"/>
            <a:stretch>
              <a:fillRect/>
            </a:stretch>
          </a:blipFill>
        </p:spPr>
        <p:txBody>
          <a:bodyPr/>
          <a:lstStyle/>
          <a:p>
            <a:endParaRPr lang="en-GB"/>
          </a:p>
        </p:txBody>
      </p:sp>
      <p:sp>
        <p:nvSpPr>
          <p:cNvPr id="9" name="TextBox 9"/>
          <p:cNvSpPr txBox="1"/>
          <p:nvPr/>
        </p:nvSpPr>
        <p:spPr>
          <a:xfrm>
            <a:off x="641416" y="3596235"/>
            <a:ext cx="17005168" cy="18103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Foundation Level </a:t>
            </a:r>
          </a:p>
        </p:txBody>
      </p:sp>
      <p:sp>
        <p:nvSpPr>
          <p:cNvPr id="10" name="TextBox 10"/>
          <p:cNvSpPr txBox="1"/>
          <p:nvPr/>
        </p:nvSpPr>
        <p:spPr>
          <a:xfrm>
            <a:off x="1673437" y="6562290"/>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11" name="TextBox 11"/>
          <p:cNvSpPr txBox="1"/>
          <p:nvPr/>
        </p:nvSpPr>
        <p:spPr>
          <a:xfrm>
            <a:off x="3183149" y="6562290"/>
            <a:ext cx="1335524"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5 mins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5984845" y="3086100"/>
            <a:ext cx="6318311" cy="4114800"/>
          </a:xfrm>
          <a:custGeom>
            <a:avLst/>
            <a:gdLst/>
            <a:ahLst/>
            <a:cxnLst/>
            <a:rect l="l" t="t" r="r" b="b"/>
            <a:pathLst>
              <a:path w="6318311" h="4114800">
                <a:moveTo>
                  <a:pt x="0" y="0"/>
                </a:moveTo>
                <a:lnTo>
                  <a:pt x="6318310" y="0"/>
                </a:lnTo>
                <a:lnTo>
                  <a:pt x="63183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923387" y="1251603"/>
            <a:ext cx="16335913" cy="1628769"/>
          </a:xfrm>
          <a:prstGeom prst="rect">
            <a:avLst/>
          </a:prstGeom>
        </p:spPr>
        <p:txBody>
          <a:bodyPr lIns="0" tIns="0" rIns="0" bIns="0" rtlCol="0" anchor="t">
            <a:spAutoFit/>
          </a:bodyPr>
          <a:lstStyle/>
          <a:p>
            <a:pPr algn="ctr">
              <a:lnSpc>
                <a:spcPts val="12600"/>
              </a:lnSpc>
              <a:spcBef>
                <a:spcPct val="0"/>
              </a:spcBef>
            </a:pPr>
            <a:r>
              <a:rPr lang="en-US" sz="9000">
                <a:solidFill>
                  <a:srgbClr val="000000"/>
                </a:solidFill>
                <a:latin typeface="Omnes Semibold"/>
                <a:ea typeface="Omnes Semibold"/>
                <a:cs typeface="Omnes Semibold"/>
                <a:sym typeface="Omnes Semibold"/>
              </a:rPr>
              <a:t>What colour is the witches hat? </a:t>
            </a:r>
          </a:p>
        </p:txBody>
      </p:sp>
      <p:sp>
        <p:nvSpPr>
          <p:cNvPr id="6" name="TextBox 6"/>
          <p:cNvSpPr txBox="1"/>
          <p:nvPr/>
        </p:nvSpPr>
        <p:spPr>
          <a:xfrm>
            <a:off x="692121" y="4203298"/>
            <a:ext cx="5104686"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Purple</a:t>
            </a:r>
          </a:p>
        </p:txBody>
      </p:sp>
      <p:sp>
        <p:nvSpPr>
          <p:cNvPr id="7" name="TextBox 7"/>
          <p:cNvSpPr txBox="1"/>
          <p:nvPr/>
        </p:nvSpPr>
        <p:spPr>
          <a:xfrm>
            <a:off x="12613270" y="4391231"/>
            <a:ext cx="4182189" cy="2277753"/>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Black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77463" y="136336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5" name="TextBox 5"/>
          <p:cNvSpPr txBox="1"/>
          <p:nvPr/>
        </p:nvSpPr>
        <p:spPr>
          <a:xfrm>
            <a:off x="1549206" y="5054316"/>
            <a:ext cx="5104686"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Purple</a:t>
            </a:r>
          </a:p>
        </p:txBody>
      </p:sp>
      <p:sp>
        <p:nvSpPr>
          <p:cNvPr id="6" name="Freeform 6"/>
          <p:cNvSpPr/>
          <p:nvPr/>
        </p:nvSpPr>
        <p:spPr>
          <a:xfrm>
            <a:off x="8660392" y="3339816"/>
            <a:ext cx="6318311" cy="4114800"/>
          </a:xfrm>
          <a:custGeom>
            <a:avLst/>
            <a:gdLst/>
            <a:ahLst/>
            <a:cxnLst/>
            <a:rect l="l" t="t" r="r" b="b"/>
            <a:pathLst>
              <a:path w="6318311" h="4114800">
                <a:moveTo>
                  <a:pt x="0" y="0"/>
                </a:moveTo>
                <a:lnTo>
                  <a:pt x="6318311" y="0"/>
                </a:lnTo>
                <a:lnTo>
                  <a:pt x="631831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7014737" y="3904799"/>
            <a:ext cx="4258525" cy="4114800"/>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200098" y="1785516"/>
            <a:ext cx="16428125"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What date is Halloween day?</a:t>
            </a:r>
          </a:p>
        </p:txBody>
      </p:sp>
      <p:sp>
        <p:nvSpPr>
          <p:cNvPr id="6" name="TextBox 6"/>
          <p:cNvSpPr txBox="1"/>
          <p:nvPr/>
        </p:nvSpPr>
        <p:spPr>
          <a:xfrm>
            <a:off x="339109" y="4318137"/>
            <a:ext cx="6025467" cy="3282858"/>
          </a:xfrm>
          <a:prstGeom prst="rect">
            <a:avLst/>
          </a:prstGeom>
        </p:spPr>
        <p:txBody>
          <a:bodyPr lIns="0" tIns="0" rIns="0" bIns="0" rtlCol="0" anchor="t">
            <a:spAutoFit/>
          </a:bodyPr>
          <a:lstStyle/>
          <a:p>
            <a:pPr algn="ctr">
              <a:lnSpc>
                <a:spcPts val="12872"/>
              </a:lnSpc>
              <a:spcBef>
                <a:spcPct val="0"/>
              </a:spcBef>
            </a:pPr>
            <a:r>
              <a:rPr lang="en-US" sz="9194">
                <a:solidFill>
                  <a:srgbClr val="005F1C"/>
                </a:solidFill>
                <a:latin typeface="Omnes Bold"/>
                <a:ea typeface="Omnes Bold"/>
                <a:cs typeface="Omnes Bold"/>
                <a:sym typeface="Omnes Bold"/>
              </a:rPr>
              <a:t>30th October</a:t>
            </a:r>
          </a:p>
        </p:txBody>
      </p:sp>
      <p:sp>
        <p:nvSpPr>
          <p:cNvPr id="7" name="TextBox 7"/>
          <p:cNvSpPr txBox="1"/>
          <p:nvPr/>
        </p:nvSpPr>
        <p:spPr>
          <a:xfrm>
            <a:off x="11271869" y="4179467"/>
            <a:ext cx="6025467" cy="3271658"/>
          </a:xfrm>
          <a:prstGeom prst="rect">
            <a:avLst/>
          </a:prstGeom>
        </p:spPr>
        <p:txBody>
          <a:bodyPr lIns="0" tIns="0" rIns="0" bIns="0" rtlCol="0" anchor="t">
            <a:spAutoFit/>
          </a:bodyPr>
          <a:lstStyle/>
          <a:p>
            <a:pPr algn="ctr">
              <a:lnSpc>
                <a:spcPts val="12872"/>
              </a:lnSpc>
              <a:spcBef>
                <a:spcPct val="0"/>
              </a:spcBef>
            </a:pPr>
            <a:r>
              <a:rPr lang="en-US" sz="9194">
                <a:solidFill>
                  <a:srgbClr val="E41B13"/>
                </a:solidFill>
                <a:latin typeface="Omnes Bold"/>
                <a:ea typeface="Omnes Bold"/>
                <a:cs typeface="Omnes Bold"/>
                <a:sym typeface="Omnes Bold"/>
              </a:rPr>
              <a:t>31st October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7014737" y="3904799"/>
            <a:ext cx="4258525" cy="4114800"/>
          </a:xfrm>
          <a:custGeom>
            <a:avLst/>
            <a:gdLst/>
            <a:ahLst/>
            <a:cxnLst/>
            <a:rect l="l" t="t" r="r" b="b"/>
            <a:pathLst>
              <a:path w="4258525" h="4114800">
                <a:moveTo>
                  <a:pt x="0" y="0"/>
                </a:moveTo>
                <a:lnTo>
                  <a:pt x="4258526" y="0"/>
                </a:lnTo>
                <a:lnTo>
                  <a:pt x="42585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4044084" y="1785516"/>
            <a:ext cx="10740153" cy="1793876"/>
          </a:xfrm>
          <a:prstGeom prst="rect">
            <a:avLst/>
          </a:prstGeom>
        </p:spPr>
        <p:txBody>
          <a:bodyPr lIns="0" tIns="0" rIns="0" bIns="0" rtlCol="0" anchor="t">
            <a:spAutoFit/>
          </a:bodyPr>
          <a:lstStyle/>
          <a:p>
            <a:pPr algn="ctr">
              <a:lnSpc>
                <a:spcPts val="13999"/>
              </a:lnSpc>
              <a:spcBef>
                <a:spcPct val="0"/>
              </a:spcBef>
            </a:pPr>
            <a:r>
              <a:rPr lang="en-US" sz="9999">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11271869" y="4179467"/>
            <a:ext cx="6025467" cy="3271658"/>
          </a:xfrm>
          <a:prstGeom prst="rect">
            <a:avLst/>
          </a:prstGeom>
        </p:spPr>
        <p:txBody>
          <a:bodyPr lIns="0" tIns="0" rIns="0" bIns="0" rtlCol="0" anchor="t">
            <a:spAutoFit/>
          </a:bodyPr>
          <a:lstStyle/>
          <a:p>
            <a:pPr algn="ctr">
              <a:lnSpc>
                <a:spcPts val="12872"/>
              </a:lnSpc>
              <a:spcBef>
                <a:spcPct val="0"/>
              </a:spcBef>
            </a:pPr>
            <a:r>
              <a:rPr lang="en-US" sz="9194">
                <a:solidFill>
                  <a:srgbClr val="E41B13"/>
                </a:solidFill>
                <a:latin typeface="Omnes Bold"/>
                <a:ea typeface="Omnes Bold"/>
                <a:cs typeface="Omnes Bold"/>
                <a:sym typeface="Omnes Bold"/>
              </a:rPr>
              <a:t>31st October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7395183" y="5190828"/>
            <a:ext cx="3504712" cy="3698904"/>
          </a:xfrm>
          <a:custGeom>
            <a:avLst/>
            <a:gdLst/>
            <a:ahLst/>
            <a:cxnLst/>
            <a:rect l="l" t="t" r="r" b="b"/>
            <a:pathLst>
              <a:path w="3504712" h="3698904">
                <a:moveTo>
                  <a:pt x="0" y="0"/>
                </a:moveTo>
                <a:lnTo>
                  <a:pt x="3504712" y="0"/>
                </a:lnTo>
                <a:lnTo>
                  <a:pt x="3504712" y="3698905"/>
                </a:lnTo>
                <a:lnTo>
                  <a:pt x="0" y="3698905"/>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7079" y="973455"/>
            <a:ext cx="18280921" cy="3174359"/>
          </a:xfrm>
          <a:prstGeom prst="rect">
            <a:avLst/>
          </a:prstGeom>
        </p:spPr>
        <p:txBody>
          <a:bodyPr lIns="0" tIns="0" rIns="0" bIns="0" rtlCol="0" anchor="t">
            <a:spAutoFit/>
          </a:bodyPr>
          <a:lstStyle/>
          <a:p>
            <a:pPr algn="ctr">
              <a:lnSpc>
                <a:spcPts val="12460"/>
              </a:lnSpc>
              <a:spcBef>
                <a:spcPct val="0"/>
              </a:spcBef>
            </a:pPr>
            <a:r>
              <a:rPr lang="en-US" sz="8900">
                <a:solidFill>
                  <a:srgbClr val="000000"/>
                </a:solidFill>
                <a:latin typeface="Omnes Semibold"/>
                <a:ea typeface="Omnes Semibold"/>
                <a:cs typeface="Omnes Semibold"/>
                <a:sym typeface="Omnes Semibold"/>
              </a:rPr>
              <a:t>What do you usually carve at Halloween?</a:t>
            </a:r>
          </a:p>
        </p:txBody>
      </p:sp>
      <p:sp>
        <p:nvSpPr>
          <p:cNvPr id="6" name="TextBox 6"/>
          <p:cNvSpPr txBox="1"/>
          <p:nvPr/>
        </p:nvSpPr>
        <p:spPr>
          <a:xfrm>
            <a:off x="0" y="4895850"/>
            <a:ext cx="7011168"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Pumpkin</a:t>
            </a:r>
          </a:p>
        </p:txBody>
      </p:sp>
      <p:sp>
        <p:nvSpPr>
          <p:cNvPr id="7" name="TextBox 7"/>
          <p:cNvSpPr txBox="1"/>
          <p:nvPr/>
        </p:nvSpPr>
        <p:spPr>
          <a:xfrm>
            <a:off x="12757725" y="4895850"/>
            <a:ext cx="3779044" cy="1643000"/>
          </a:xfrm>
          <a:prstGeom prst="rect">
            <a:avLst/>
          </a:prstGeom>
        </p:spPr>
        <p:txBody>
          <a:bodyPr lIns="0" tIns="0" rIns="0" bIns="0" rtlCol="0" anchor="t">
            <a:spAutoFit/>
          </a:bodyPr>
          <a:lstStyle/>
          <a:p>
            <a:pPr algn="ctr">
              <a:lnSpc>
                <a:spcPts val="12865"/>
              </a:lnSpc>
              <a:spcBef>
                <a:spcPct val="0"/>
              </a:spcBef>
            </a:pPr>
            <a:r>
              <a:rPr lang="en-US" sz="9189">
                <a:solidFill>
                  <a:srgbClr val="E41B13"/>
                </a:solidFill>
                <a:latin typeface="Omnes Bold"/>
                <a:ea typeface="Omnes Bold"/>
                <a:cs typeface="Omnes Bold"/>
                <a:sym typeface="Omnes Bold"/>
              </a:rPr>
              <a:t>Potato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4368133" y="973455"/>
            <a:ext cx="9558814" cy="1593209"/>
          </a:xfrm>
          <a:prstGeom prst="rect">
            <a:avLst/>
          </a:prstGeom>
        </p:spPr>
        <p:txBody>
          <a:bodyPr lIns="0" tIns="0" rIns="0" bIns="0" rtlCol="0" anchor="t">
            <a:spAutoFit/>
          </a:bodyPr>
          <a:lstStyle/>
          <a:p>
            <a:pPr algn="ctr">
              <a:lnSpc>
                <a:spcPts val="12460"/>
              </a:lnSpc>
              <a:spcBef>
                <a:spcPct val="0"/>
              </a:spcBef>
            </a:pPr>
            <a:r>
              <a:rPr lang="en-US" sz="8900">
                <a:solidFill>
                  <a:srgbClr val="000000"/>
                </a:solidFill>
                <a:latin typeface="Omnes Semibold"/>
                <a:ea typeface="Omnes Semibold"/>
                <a:cs typeface="Omnes Semibold"/>
                <a:sym typeface="Omnes Semibold"/>
              </a:rPr>
              <a:t>Correct Answer is: </a:t>
            </a:r>
          </a:p>
        </p:txBody>
      </p:sp>
      <p:sp>
        <p:nvSpPr>
          <p:cNvPr id="5" name="TextBox 5"/>
          <p:cNvSpPr txBox="1"/>
          <p:nvPr/>
        </p:nvSpPr>
        <p:spPr>
          <a:xfrm>
            <a:off x="0" y="4895850"/>
            <a:ext cx="7011168" cy="1643000"/>
          </a:xfrm>
          <a:prstGeom prst="rect">
            <a:avLst/>
          </a:prstGeom>
        </p:spPr>
        <p:txBody>
          <a:bodyPr lIns="0" tIns="0" rIns="0" bIns="0" rtlCol="0" anchor="t">
            <a:spAutoFit/>
          </a:bodyPr>
          <a:lstStyle/>
          <a:p>
            <a:pPr algn="ctr">
              <a:lnSpc>
                <a:spcPts val="12865"/>
              </a:lnSpc>
              <a:spcBef>
                <a:spcPct val="0"/>
              </a:spcBef>
            </a:pPr>
            <a:r>
              <a:rPr lang="en-US" sz="9189">
                <a:solidFill>
                  <a:srgbClr val="005F1C"/>
                </a:solidFill>
                <a:latin typeface="Omnes Bold"/>
                <a:ea typeface="Omnes Bold"/>
                <a:cs typeface="Omnes Bold"/>
                <a:sym typeface="Omnes Bold"/>
              </a:rPr>
              <a:t>Pumpkin</a:t>
            </a:r>
          </a:p>
        </p:txBody>
      </p:sp>
      <p:sp>
        <p:nvSpPr>
          <p:cNvPr id="6" name="Freeform 6"/>
          <p:cNvSpPr/>
          <p:nvPr/>
        </p:nvSpPr>
        <p:spPr>
          <a:xfrm>
            <a:off x="7395183" y="5190828"/>
            <a:ext cx="3504712" cy="3698904"/>
          </a:xfrm>
          <a:custGeom>
            <a:avLst/>
            <a:gdLst/>
            <a:ahLst/>
            <a:cxnLst/>
            <a:rect l="l" t="t" r="r" b="b"/>
            <a:pathLst>
              <a:path w="3504712" h="3698904">
                <a:moveTo>
                  <a:pt x="0" y="0"/>
                </a:moveTo>
                <a:lnTo>
                  <a:pt x="3504712" y="0"/>
                </a:lnTo>
                <a:lnTo>
                  <a:pt x="3504712" y="3698905"/>
                </a:lnTo>
                <a:lnTo>
                  <a:pt x="0" y="3698905"/>
                </a:lnTo>
                <a:lnTo>
                  <a:pt x="0" y="0"/>
                </a:lnTo>
                <a:close/>
              </a:path>
            </a:pathLst>
          </a:custGeom>
          <a:blipFill>
            <a:blip r:embed="rId4"/>
            <a:stretch>
              <a:fillRect/>
            </a:stretch>
          </a:blipFill>
        </p:spPr>
        <p:txBody>
          <a:bodyPr/>
          <a:lstStyle/>
          <a:p>
            <a:endParaRPr lang="en-GB"/>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Props1.xml><?xml version="1.0" encoding="utf-8"?>
<ds:datastoreItem xmlns:ds="http://schemas.openxmlformats.org/officeDocument/2006/customXml" ds:itemID="{8623C15C-4A00-4A20-AF44-49C68A4F8A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543184-77A7-46CE-B690-B56BF2CAD0B6}">
  <ds:schemaRefs>
    <ds:schemaRef ds:uri="http://schemas.microsoft.com/sharepoint/v3/contenttype/forms"/>
  </ds:schemaRefs>
</ds:datastoreItem>
</file>

<file path=customXml/itemProps3.xml><?xml version="1.0" encoding="utf-8"?>
<ds:datastoreItem xmlns:ds="http://schemas.openxmlformats.org/officeDocument/2006/customXml" ds:itemID="{A0FA1ACD-A77F-4AD7-9E68-AF1531D949BF}">
  <ds:schemaRefs>
    <ds:schemaRef ds:uri="http://purl.org/dc/terms/"/>
    <ds:schemaRef ds:uri="http://schemas.openxmlformats.org/package/2006/metadata/core-properties"/>
    <ds:schemaRef ds:uri="c8c3aaa0-0762-42cb-a2a7-6988fc82b466"/>
    <ds:schemaRef ds:uri="http://purl.org/dc/elements/1.1/"/>
    <ds:schemaRef ds:uri="http://schemas.microsoft.com/office/2006/documentManagement/types"/>
    <ds:schemaRef ds:uri="http://www.w3.org/XML/1998/namespace"/>
    <ds:schemaRef ds:uri="8eb830d9-311e-48e7-bd78-c201a7dce4d8"/>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296</Words>
  <Application>Microsoft Office PowerPoint</Application>
  <PresentationFormat>Custom</PresentationFormat>
  <Paragraphs>46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Omnes Semibold</vt:lpstr>
      <vt:lpstr>Calibri</vt:lpstr>
      <vt:lpstr>Omnes Bold</vt:lpstr>
      <vt:lpstr>Omnes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Chester's Halloween Quiz Foundation</dc:title>
  <cp:lastModifiedBy>Rakia Alouane</cp:lastModifiedBy>
  <cp:revision>1</cp:revision>
  <dcterms:created xsi:type="dcterms:W3CDTF">2006-08-16T00:00:00Z</dcterms:created>
  <dcterms:modified xsi:type="dcterms:W3CDTF">2025-07-17T09:09:40Z</dcterms:modified>
  <dc:identifier>DAGXrCy6b4o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