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notesMasterIdLst>
    <p:notesMasterId r:id="rId1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18288000" cy="10287000"/>
  <p:notesSz cx="6858000" cy="9144000"/>
  <p:embeddedFontLst>
    <p:embeddedFont>
      <p:font typeface="Omnes Bold" charset="1" panose="00000000000000000000"/>
      <p:regular r:id="rId14"/>
    </p:embeddedFont>
    <p:embeddedFont>
      <p:font typeface="Omnes Semibold" charset="1" panose="00000000000000000000"/>
      <p:regular r:id="rId18"/>
    </p:embeddedFont>
    <p:embeddedFont>
      <p:font typeface="Omnes Regular" charset="1" panose="02000606040000020004"/>
      <p:regular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font" Target="fonts/font18.fntdata"/><Relationship Id="rId8" Type="http://schemas.openxmlformats.org/officeDocument/2006/relationships/slide" Target="slides/slide3.xml"/><Relationship Id="rId3" Type="http://schemas.openxmlformats.org/officeDocument/2006/relationships/viewProps" Target="viewProps.xml"/><Relationship Id="rId21" Type="http://schemas.openxmlformats.org/officeDocument/2006/relationships/customXml" Target="../customXml/item2.xml"/><Relationship Id="rId12" Type="http://schemas.openxmlformats.org/officeDocument/2006/relationships/slide" Target="slides/slide7.xml"/><Relationship Id="rId17" Type="http://schemas.openxmlformats.org/officeDocument/2006/relationships/notesSlide" Target="notesSlides/notesSlide1.xml"/><Relationship Id="rId7" Type="http://schemas.openxmlformats.org/officeDocument/2006/relationships/slide" Target="slides/slide2.xml"/><Relationship Id="rId16" Type="http://schemas.openxmlformats.org/officeDocument/2006/relationships/theme" Target="theme/theme2.xml"/><Relationship Id="rId2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6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5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font" Target="fonts/font19.fntdata"/><Relationship Id="rId14" Type="http://schemas.openxmlformats.org/officeDocument/2006/relationships/font" Target="fonts/font14.fntdata"/><Relationship Id="rId4" Type="http://schemas.openxmlformats.org/officeDocument/2006/relationships/theme" Target="theme/theme1.xml"/><Relationship Id="rId9" Type="http://schemas.openxmlformats.org/officeDocument/2006/relationships/slide" Target="slides/slide4.xml"/><Relationship Id="rId22" Type="http://schemas.openxmlformats.org/officeDocument/2006/relationships/customXml" Target="../customXml/item3.xml"/></Relationships>
</file>

<file path=ppt/notesMasters/_rels/notesMaster1.xml.rels><?xml version="1.0" encoding="UTF-8" standalone="yes"?>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2.xml" Type="http://schemas.openxmlformats.org/officeDocument/2006/relationships/slide"/></Relationships>
</file>

<file path=ppt/notesSlides/notesSlide1.xml><?xml version="1.0" encoding="utf-8"?>
<p:notes xmlns:p="http://schemas.openxmlformats.org/presentationml/2006/main">
  <p:cSld>
    <p:spTree xmlns:a="http://schemas.openxmlformats.org/drawingml/2006/main"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Ask pupils to copy the actions for each number for 30s, then rest for 30s. Repeat for a total of 5 times. 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.xml" Type="http://schemas.openxmlformats.org/officeDocument/2006/relationships/notesSlide"/><Relationship Id="rId3" Target="../media/image6.png" Type="http://schemas.openxmlformats.org/officeDocument/2006/relationships/image"/><Relationship Id="rId4" Target="../media/image7.svg" Type="http://schemas.openxmlformats.org/officeDocument/2006/relationships/image"/><Relationship Id="rId5" Target="../media/image8.png" Type="http://schemas.openxmlformats.org/officeDocument/2006/relationships/image"/><Relationship Id="rId6" Target="../media/image9.svg" Type="http://schemas.openxmlformats.org/officeDocument/2006/relationships/image"/><Relationship Id="rId7" Target="../media/image1.png" Type="http://schemas.openxmlformats.org/officeDocument/2006/relationships/image"/><Relationship Id="rId8" Target="../media/image5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6.png" Type="http://schemas.openxmlformats.org/officeDocument/2006/relationships/image"/><Relationship Id="rId11" Target="../media/image17.svg" Type="http://schemas.openxmlformats.org/officeDocument/2006/relationships/image"/><Relationship Id="rId12" Target="../media/image18.png" Type="http://schemas.openxmlformats.org/officeDocument/2006/relationships/image"/><Relationship Id="rId13" Target="../media/image19.svg" Type="http://schemas.openxmlformats.org/officeDocument/2006/relationships/image"/><Relationship Id="rId14" Target="../media/image20.png" Type="http://schemas.openxmlformats.org/officeDocument/2006/relationships/image"/><Relationship Id="rId15" Target="../media/image21.svg" Type="http://schemas.openxmlformats.org/officeDocument/2006/relationships/image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2.png" Type="http://schemas.openxmlformats.org/officeDocument/2006/relationships/image"/><Relationship Id="rId7" Target="../media/image13.svg" Type="http://schemas.openxmlformats.org/officeDocument/2006/relationships/image"/><Relationship Id="rId8" Target="../media/image14.png" Type="http://schemas.openxmlformats.org/officeDocument/2006/relationships/image"/><Relationship Id="rId9" Target="../media/image15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3.png" Type="http://schemas.openxmlformats.org/officeDocument/2006/relationships/image"/><Relationship Id="rId4" Target="../media/image4.svg" Type="http://schemas.openxmlformats.org/officeDocument/2006/relationships/image"/><Relationship Id="rId5" Target="../media/image5.png" Type="http://schemas.openxmlformats.org/officeDocument/2006/relationships/image"/><Relationship Id="rId6" Target="../media/image22.jpeg" Type="http://schemas.openxmlformats.org/officeDocument/2006/relationships/image"/><Relationship Id="rId7" Target="../media/VAGPI43L2TI.mp4" Type="http://schemas.openxmlformats.org/officeDocument/2006/relationships/video"/><Relationship Id="rId8" Target="../media/VAGPI43L2TI.mp4" Type="http://schemas.microsoft.com/office/2007/relationships/media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Relationship Id="rId3" Target="../media/image7.svg" Type="http://schemas.openxmlformats.org/officeDocument/2006/relationships/image"/><Relationship Id="rId4" Target="../media/image8.png" Type="http://schemas.openxmlformats.org/officeDocument/2006/relationships/image"/><Relationship Id="rId5" Target="../media/image9.svg" Type="http://schemas.openxmlformats.org/officeDocument/2006/relationships/image"/><Relationship Id="rId6" Target="../media/image1.png" Type="http://schemas.openxmlformats.org/officeDocument/2006/relationships/image"/><Relationship Id="rId7" Target="../media/image5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6.png" Type="http://schemas.openxmlformats.org/officeDocument/2006/relationships/image"/><Relationship Id="rId11" Target="../media/image17.svg" Type="http://schemas.openxmlformats.org/officeDocument/2006/relationships/image"/><Relationship Id="rId12" Target="../media/image18.png" Type="http://schemas.openxmlformats.org/officeDocument/2006/relationships/image"/><Relationship Id="rId13" Target="../media/image19.svg" Type="http://schemas.openxmlformats.org/officeDocument/2006/relationships/image"/><Relationship Id="rId14" Target="../media/image20.png" Type="http://schemas.openxmlformats.org/officeDocument/2006/relationships/image"/><Relationship Id="rId15" Target="../media/image21.svg" Type="http://schemas.openxmlformats.org/officeDocument/2006/relationships/image"/><Relationship Id="rId2" Target="../media/image1.png" Type="http://schemas.openxmlformats.org/officeDocument/2006/relationships/image"/><Relationship Id="rId3" Target="../media/image5.png" Type="http://schemas.openxmlformats.org/officeDocument/2006/relationships/image"/><Relationship Id="rId4" Target="../media/image10.png" Type="http://schemas.openxmlformats.org/officeDocument/2006/relationships/image"/><Relationship Id="rId5" Target="../media/image11.svg" Type="http://schemas.openxmlformats.org/officeDocument/2006/relationships/image"/><Relationship Id="rId6" Target="../media/image12.png" Type="http://schemas.openxmlformats.org/officeDocument/2006/relationships/image"/><Relationship Id="rId7" Target="../media/image13.svg" Type="http://schemas.openxmlformats.org/officeDocument/2006/relationships/image"/><Relationship Id="rId8" Target="../media/image14.png" Type="http://schemas.openxmlformats.org/officeDocument/2006/relationships/image"/><Relationship Id="rId9" Target="../media/image15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3.png" Type="http://schemas.openxmlformats.org/officeDocument/2006/relationships/image"/><Relationship Id="rId4" Target="../media/image4.svg" Type="http://schemas.openxmlformats.org/officeDocument/2006/relationships/image"/><Relationship Id="rId5" Target="../media/image5.png" Type="http://schemas.openxmlformats.org/officeDocument/2006/relationships/image"/><Relationship Id="rId6" Target="../media/image23.jpeg" Type="http://schemas.openxmlformats.org/officeDocument/2006/relationships/image"/><Relationship Id="rId7" Target="../media/VAGPI-1QntE.mp4" Type="http://schemas.openxmlformats.org/officeDocument/2006/relationships/video"/><Relationship Id="rId8" Target="../media/VAGPI-1QntE.mp4" Type="http://schemas.microsoft.com/office/2007/relationships/media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3974686" y="3833173"/>
            <a:ext cx="9733598" cy="227775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779"/>
              </a:lnSpc>
              <a:spcBef>
                <a:spcPct val="0"/>
              </a:spcBef>
            </a:pPr>
            <a:r>
              <a:rPr lang="en-US" sz="12699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Dancing Dice</a:t>
            </a:r>
          </a:p>
        </p:txBody>
      </p:sp>
      <p:sp>
        <p:nvSpPr>
          <p:cNvPr name="Freeform 4" id="4"/>
          <p:cNvSpPr/>
          <p:nvPr/>
        </p:nvSpPr>
        <p:spPr>
          <a:xfrm flipH="false" flipV="false" rot="0">
            <a:off x="11912853" y="5610281"/>
            <a:ext cx="4276996" cy="4503806"/>
          </a:xfrm>
          <a:custGeom>
            <a:avLst/>
            <a:gdLst/>
            <a:ahLst/>
            <a:cxnLst/>
            <a:rect r="r" b="b" t="t" l="l"/>
            <a:pathLst>
              <a:path h="4503806" w="4276996">
                <a:moveTo>
                  <a:pt x="0" y="0"/>
                </a:moveTo>
                <a:lnTo>
                  <a:pt x="4276996" y="0"/>
                </a:lnTo>
                <a:lnTo>
                  <a:pt x="4276996" y="4503806"/>
                </a:lnTo>
                <a:lnTo>
                  <a:pt x="0" y="4503806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0" y="7285639"/>
            <a:ext cx="4047026" cy="3208188"/>
          </a:xfrm>
          <a:custGeom>
            <a:avLst/>
            <a:gdLst/>
            <a:ahLst/>
            <a:cxnLst/>
            <a:rect r="r" b="b" t="t" l="l"/>
            <a:pathLst>
              <a:path h="3208188" w="4047026">
                <a:moveTo>
                  <a:pt x="0" y="0"/>
                </a:moveTo>
                <a:lnTo>
                  <a:pt x="4047026" y="0"/>
                </a:lnTo>
                <a:lnTo>
                  <a:pt x="4047026" y="3208188"/>
                </a:lnTo>
                <a:lnTo>
                  <a:pt x="0" y="320818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400000">
            <a:off x="923530" y="3082129"/>
            <a:ext cx="3021051" cy="9071024"/>
            <a:chOff x="0" y="0"/>
            <a:chExt cx="541338" cy="162542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41338" cy="1625425"/>
            </a:xfrm>
            <a:custGeom>
              <a:avLst/>
              <a:gdLst/>
              <a:ahLst/>
              <a:cxnLst/>
              <a:rect r="r" b="b" t="t" l="l"/>
              <a:pathLst>
                <a:path h="1625425" w="541338">
                  <a:moveTo>
                    <a:pt x="180544" y="19070"/>
                  </a:moveTo>
                  <a:cubicBezTo>
                    <a:pt x="208207" y="7556"/>
                    <a:pt x="239848" y="0"/>
                    <a:pt x="270815" y="0"/>
                  </a:cubicBezTo>
                  <a:cubicBezTo>
                    <a:pt x="301783" y="0"/>
                    <a:pt x="331581" y="6476"/>
                    <a:pt x="359041" y="17990"/>
                  </a:cubicBezTo>
                  <a:cubicBezTo>
                    <a:pt x="359627" y="18350"/>
                    <a:pt x="360211" y="18350"/>
                    <a:pt x="360795" y="18710"/>
                  </a:cubicBezTo>
                  <a:cubicBezTo>
                    <a:pt x="463921" y="64765"/>
                    <a:pt x="539878" y="186379"/>
                    <a:pt x="541338" y="346553"/>
                  </a:cubicBezTo>
                  <a:lnTo>
                    <a:pt x="541338" y="1625425"/>
                  </a:lnTo>
                  <a:lnTo>
                    <a:pt x="0" y="1625425"/>
                  </a:lnTo>
                  <a:lnTo>
                    <a:pt x="0" y="347502"/>
                  </a:lnTo>
                  <a:cubicBezTo>
                    <a:pt x="1461" y="185660"/>
                    <a:pt x="76249" y="64045"/>
                    <a:pt x="180544" y="19070"/>
                  </a:cubicBezTo>
                  <a:close/>
                </a:path>
              </a:pathLst>
            </a:custGeom>
            <a:solidFill>
              <a:srgbClr val="E41B1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41275"/>
              <a:ext cx="541338" cy="15841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60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327309" y="6388355"/>
            <a:ext cx="1000640" cy="1104155"/>
          </a:xfrm>
          <a:custGeom>
            <a:avLst/>
            <a:gdLst/>
            <a:ahLst/>
            <a:cxnLst/>
            <a:rect r="r" b="b" t="t" l="l"/>
            <a:pathLst>
              <a:path h="1104155" w="1000640">
                <a:moveTo>
                  <a:pt x="0" y="0"/>
                </a:moveTo>
                <a:lnTo>
                  <a:pt x="1000640" y="0"/>
                </a:lnTo>
                <a:lnTo>
                  <a:pt x="1000640" y="1104155"/>
                </a:lnTo>
                <a:lnTo>
                  <a:pt x="0" y="1104155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360523" y="7673379"/>
            <a:ext cx="967427" cy="967427"/>
          </a:xfrm>
          <a:custGeom>
            <a:avLst/>
            <a:gdLst/>
            <a:ahLst/>
            <a:cxnLst/>
            <a:rect r="r" b="b" t="t" l="l"/>
            <a:pathLst>
              <a:path h="967427" w="967427">
                <a:moveTo>
                  <a:pt x="0" y="0"/>
                </a:moveTo>
                <a:lnTo>
                  <a:pt x="967426" y="0"/>
                </a:lnTo>
                <a:lnTo>
                  <a:pt x="967426" y="967427"/>
                </a:lnTo>
                <a:lnTo>
                  <a:pt x="0" y="967427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631462" y="2238302"/>
            <a:ext cx="17005168" cy="360107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140"/>
              </a:lnSpc>
              <a:spcBef>
                <a:spcPct val="0"/>
              </a:spcBef>
            </a:pPr>
            <a:r>
              <a:rPr lang="en-US" sz="10100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Foundation Level &amp; Key Stage 1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781546" y="6562290"/>
            <a:ext cx="3280886" cy="6515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Time: 5 minutes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509446" y="7778950"/>
            <a:ext cx="4668083" cy="6515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Resources : stopwatch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836577" y="1281156"/>
            <a:ext cx="1277704" cy="1277704"/>
          </a:xfrm>
          <a:custGeom>
            <a:avLst/>
            <a:gdLst/>
            <a:ahLst/>
            <a:cxnLst/>
            <a:rect r="r" b="b" t="t" l="l"/>
            <a:pathLst>
              <a:path h="1277704" w="1277704">
                <a:moveTo>
                  <a:pt x="0" y="0"/>
                </a:moveTo>
                <a:lnTo>
                  <a:pt x="1277703" y="0"/>
                </a:lnTo>
                <a:lnTo>
                  <a:pt x="1277703" y="1277703"/>
                </a:lnTo>
                <a:lnTo>
                  <a:pt x="0" y="127770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836577" y="2707598"/>
            <a:ext cx="1277704" cy="1277704"/>
          </a:xfrm>
          <a:custGeom>
            <a:avLst/>
            <a:gdLst/>
            <a:ahLst/>
            <a:cxnLst/>
            <a:rect r="r" b="b" t="t" l="l"/>
            <a:pathLst>
              <a:path h="1277704" w="1277704">
                <a:moveTo>
                  <a:pt x="0" y="0"/>
                </a:moveTo>
                <a:lnTo>
                  <a:pt x="1277703" y="0"/>
                </a:lnTo>
                <a:lnTo>
                  <a:pt x="1277703" y="1277703"/>
                </a:lnTo>
                <a:lnTo>
                  <a:pt x="0" y="127770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836577" y="4185118"/>
            <a:ext cx="1277704" cy="1277704"/>
          </a:xfrm>
          <a:custGeom>
            <a:avLst/>
            <a:gdLst/>
            <a:ahLst/>
            <a:cxnLst/>
            <a:rect r="r" b="b" t="t" l="l"/>
            <a:pathLst>
              <a:path h="1277704" w="1277704">
                <a:moveTo>
                  <a:pt x="0" y="0"/>
                </a:moveTo>
                <a:lnTo>
                  <a:pt x="1277703" y="0"/>
                </a:lnTo>
                <a:lnTo>
                  <a:pt x="1277703" y="1277704"/>
                </a:lnTo>
                <a:lnTo>
                  <a:pt x="0" y="127770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8836577" y="5662847"/>
            <a:ext cx="1277704" cy="1277704"/>
          </a:xfrm>
          <a:custGeom>
            <a:avLst/>
            <a:gdLst/>
            <a:ahLst/>
            <a:cxnLst/>
            <a:rect r="r" b="b" t="t" l="l"/>
            <a:pathLst>
              <a:path h="1277704" w="1277704">
                <a:moveTo>
                  <a:pt x="0" y="0"/>
                </a:moveTo>
                <a:lnTo>
                  <a:pt x="1277703" y="0"/>
                </a:lnTo>
                <a:lnTo>
                  <a:pt x="1277703" y="1277703"/>
                </a:lnTo>
                <a:lnTo>
                  <a:pt x="0" y="1277703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8836577" y="7140575"/>
            <a:ext cx="1277704" cy="1277704"/>
          </a:xfrm>
          <a:custGeom>
            <a:avLst/>
            <a:gdLst/>
            <a:ahLst/>
            <a:cxnLst/>
            <a:rect r="r" b="b" t="t" l="l"/>
            <a:pathLst>
              <a:path h="1277704" w="1277704">
                <a:moveTo>
                  <a:pt x="0" y="0"/>
                </a:moveTo>
                <a:lnTo>
                  <a:pt x="1277703" y="0"/>
                </a:lnTo>
                <a:lnTo>
                  <a:pt x="1277703" y="1277704"/>
                </a:lnTo>
                <a:lnTo>
                  <a:pt x="0" y="1277704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8836577" y="8618304"/>
            <a:ext cx="1277704" cy="1277704"/>
          </a:xfrm>
          <a:custGeom>
            <a:avLst/>
            <a:gdLst/>
            <a:ahLst/>
            <a:cxnLst/>
            <a:rect r="r" b="b" t="t" l="l"/>
            <a:pathLst>
              <a:path h="1277704" w="1277704">
                <a:moveTo>
                  <a:pt x="0" y="0"/>
                </a:moveTo>
                <a:lnTo>
                  <a:pt x="1277703" y="0"/>
                </a:lnTo>
                <a:lnTo>
                  <a:pt x="1277703" y="1277704"/>
                </a:lnTo>
                <a:lnTo>
                  <a:pt x="0" y="1277704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88213" y="1032426"/>
            <a:ext cx="7251919" cy="87274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79"/>
              </a:lnSpc>
            </a:pPr>
            <a:r>
              <a:rPr lang="en-US" sz="4699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​</a:t>
            </a:r>
          </a:p>
          <a:p>
            <a:pPr algn="l" marL="798834" indent="-399417" lvl="1">
              <a:lnSpc>
                <a:spcPts val="5180"/>
              </a:lnSpc>
              <a:buAutoNum type="arabicPeriod" startAt="1"/>
            </a:pPr>
            <a:r>
              <a:rPr lang="en-US" sz="37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Select ‘Start slideshow from beginning’ </a:t>
            </a:r>
            <a:r>
              <a:rPr lang="en-US" sz="37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​</a:t>
            </a:r>
          </a:p>
          <a:p>
            <a:pPr algn="l" marL="798834" indent="-399417" lvl="1">
              <a:lnSpc>
                <a:spcPts val="5180"/>
              </a:lnSpc>
              <a:buAutoNum type="arabicPeriod" startAt="1"/>
            </a:pPr>
            <a:r>
              <a:rPr lang="en-US" sz="37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Click on the dice to press play, then click again to stop. (Note: the dice is a looping video so you can start and stop as many times as you like). </a:t>
            </a:r>
            <a:r>
              <a:rPr lang="en-US" sz="37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​</a:t>
            </a:r>
          </a:p>
          <a:p>
            <a:pPr algn="l" marL="798834" indent="-399417" lvl="1">
              <a:lnSpc>
                <a:spcPts val="5180"/>
              </a:lnSpc>
              <a:buAutoNum type="arabicPeriod" startAt="1"/>
            </a:pPr>
            <a:r>
              <a:rPr lang="en-US" sz="37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Guide pupils through the movements </a:t>
            </a:r>
          </a:p>
          <a:p>
            <a:pPr algn="ctr">
              <a:lnSpc>
                <a:spcPts val="7839"/>
              </a:lnSpc>
            </a:pPr>
          </a:p>
          <a:p>
            <a:pPr algn="ctr">
              <a:lnSpc>
                <a:spcPts val="7839"/>
              </a:lnSpc>
              <a:spcBef>
                <a:spcPct val="0"/>
              </a:spcBef>
            </a:pPr>
          </a:p>
        </p:txBody>
      </p:sp>
      <p:sp>
        <p:nvSpPr>
          <p:cNvPr name="TextBox 11" id="11"/>
          <p:cNvSpPr txBox="true"/>
          <p:nvPr/>
        </p:nvSpPr>
        <p:spPr>
          <a:xfrm rot="0">
            <a:off x="10600512" y="1385380"/>
            <a:ext cx="6944199" cy="11734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20"/>
              </a:lnSpc>
              <a:spcBef>
                <a:spcPct val="0"/>
              </a:spcBef>
            </a:pPr>
            <a:r>
              <a:rPr lang="en-US" sz="33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Wash the car - pretend you are helping to wash the car 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0600512" y="2811822"/>
            <a:ext cx="6944199" cy="11734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20"/>
              </a:lnSpc>
              <a:spcBef>
                <a:spcPct val="0"/>
              </a:spcBef>
            </a:pPr>
            <a:r>
              <a:rPr lang="en-US" sz="33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Saw the wood - pretend to saw a large piece of wood 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0600512" y="4251027"/>
            <a:ext cx="6944199" cy="11734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20"/>
              </a:lnSpc>
              <a:spcBef>
                <a:spcPct val="0"/>
              </a:spcBef>
            </a:pPr>
            <a:r>
              <a:rPr lang="en-US" sz="33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Feed the chickens - pretend you are feeding some chickens at a farm 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0600512" y="5567597"/>
            <a:ext cx="6944199" cy="11734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20"/>
              </a:lnSpc>
              <a:spcBef>
                <a:spcPct val="0"/>
              </a:spcBef>
            </a:pPr>
            <a:r>
              <a:rPr lang="en-US" sz="33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Brush the floor - pretend to brush the floor 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0600512" y="6845300"/>
            <a:ext cx="6944199" cy="11734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20"/>
              </a:lnSpc>
              <a:spcBef>
                <a:spcPct val="0"/>
              </a:spcBef>
            </a:pPr>
            <a:r>
              <a:rPr lang="en-US" sz="33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Drive the car - pretend to drive your favourite car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0600512" y="8323029"/>
            <a:ext cx="5589337" cy="11734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20"/>
              </a:lnSpc>
              <a:spcBef>
                <a:spcPct val="0"/>
              </a:spcBef>
            </a:pPr>
            <a:r>
              <a:rPr lang="en-US" sz="33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Play an instrument - play your favourite instrument 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7285639"/>
            <a:ext cx="4047026" cy="3208188"/>
          </a:xfrm>
          <a:custGeom>
            <a:avLst/>
            <a:gdLst/>
            <a:ahLst/>
            <a:cxnLst/>
            <a:rect r="r" b="b" t="t" l="l"/>
            <a:pathLst>
              <a:path h="3208188" w="4047026">
                <a:moveTo>
                  <a:pt x="0" y="0"/>
                </a:moveTo>
                <a:lnTo>
                  <a:pt x="4047026" y="0"/>
                </a:lnTo>
                <a:lnTo>
                  <a:pt x="4047026" y="3208188"/>
                </a:lnTo>
                <a:lnTo>
                  <a:pt x="0" y="320818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pic>
        <p:nvPicPr>
          <p:cNvPr name="Picture 5" id="5">
            <a:hlinkClick action="ppaction://media"/>
          </p:cNvPr>
          <p:cNvPicPr>
            <a:picLocks noChangeAspect="true"/>
          </p:cNvPicPr>
          <p:nvPr>
            <a:videoFile r:link="rId7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>
          <a:blip r:embed="rId6"/>
          <a:srcRect l="25239" t="16337" r="27461" b="140"/>
          <a:stretch>
            <a:fillRect/>
          </a:stretch>
        </p:blipFill>
        <p:spPr>
          <a:xfrm flipH="false" flipV="false" rot="0">
            <a:off x="4840977" y="1738713"/>
            <a:ext cx="8606046" cy="85482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5400000">
            <a:off x="911350" y="2457419"/>
            <a:ext cx="3021051" cy="9241542"/>
            <a:chOff x="0" y="0"/>
            <a:chExt cx="541338" cy="165598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541338" cy="1655980"/>
            </a:xfrm>
            <a:custGeom>
              <a:avLst/>
              <a:gdLst/>
              <a:ahLst/>
              <a:cxnLst/>
              <a:rect r="r" b="b" t="t" l="l"/>
              <a:pathLst>
                <a:path h="1655980" w="541338">
                  <a:moveTo>
                    <a:pt x="180544" y="19070"/>
                  </a:moveTo>
                  <a:cubicBezTo>
                    <a:pt x="208207" y="7556"/>
                    <a:pt x="239848" y="0"/>
                    <a:pt x="270815" y="0"/>
                  </a:cubicBezTo>
                  <a:cubicBezTo>
                    <a:pt x="301783" y="0"/>
                    <a:pt x="331581" y="6476"/>
                    <a:pt x="359041" y="17990"/>
                  </a:cubicBezTo>
                  <a:cubicBezTo>
                    <a:pt x="359627" y="18350"/>
                    <a:pt x="360211" y="18350"/>
                    <a:pt x="360795" y="18710"/>
                  </a:cubicBezTo>
                  <a:cubicBezTo>
                    <a:pt x="463921" y="64765"/>
                    <a:pt x="539878" y="186379"/>
                    <a:pt x="541338" y="347231"/>
                  </a:cubicBezTo>
                  <a:lnTo>
                    <a:pt x="541338" y="1655980"/>
                  </a:lnTo>
                  <a:lnTo>
                    <a:pt x="0" y="1655980"/>
                  </a:lnTo>
                  <a:lnTo>
                    <a:pt x="0" y="348203"/>
                  </a:lnTo>
                  <a:cubicBezTo>
                    <a:pt x="1461" y="185660"/>
                    <a:pt x="76249" y="64045"/>
                    <a:pt x="180544" y="19070"/>
                  </a:cubicBezTo>
                  <a:close/>
                </a:path>
              </a:pathLst>
            </a:custGeom>
            <a:solidFill>
              <a:srgbClr val="E41B13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41275"/>
              <a:ext cx="541338" cy="161470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4060"/>
                </a:lnSpc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229871" y="5821741"/>
            <a:ext cx="1000640" cy="1104155"/>
          </a:xfrm>
          <a:custGeom>
            <a:avLst/>
            <a:gdLst/>
            <a:ahLst/>
            <a:cxnLst/>
            <a:rect r="r" b="b" t="t" l="l"/>
            <a:pathLst>
              <a:path h="1104155" w="1000640">
                <a:moveTo>
                  <a:pt x="0" y="0"/>
                </a:moveTo>
                <a:lnTo>
                  <a:pt x="1000640" y="0"/>
                </a:lnTo>
                <a:lnTo>
                  <a:pt x="1000640" y="1104155"/>
                </a:lnTo>
                <a:lnTo>
                  <a:pt x="0" y="110415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63084" y="7106765"/>
            <a:ext cx="967427" cy="967427"/>
          </a:xfrm>
          <a:custGeom>
            <a:avLst/>
            <a:gdLst/>
            <a:ahLst/>
            <a:cxnLst/>
            <a:rect r="r" b="b" t="t" l="l"/>
            <a:pathLst>
              <a:path h="967427" w="967427">
                <a:moveTo>
                  <a:pt x="0" y="0"/>
                </a:moveTo>
                <a:lnTo>
                  <a:pt x="967427" y="0"/>
                </a:lnTo>
                <a:lnTo>
                  <a:pt x="967427" y="967427"/>
                </a:lnTo>
                <a:lnTo>
                  <a:pt x="0" y="96742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631462" y="2219252"/>
            <a:ext cx="17005168" cy="19519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260"/>
              </a:lnSpc>
              <a:spcBef>
                <a:spcPct val="0"/>
              </a:spcBef>
            </a:pPr>
            <a:r>
              <a:rPr lang="en-US" sz="10900">
                <a:solidFill>
                  <a:srgbClr val="E41B13"/>
                </a:solidFill>
                <a:latin typeface="Omnes Bold"/>
                <a:ea typeface="Omnes Bold"/>
                <a:cs typeface="Omnes Bold"/>
                <a:sym typeface="Omnes Bold"/>
              </a:rPr>
              <a:t>Key Stage 2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1575998" y="5995676"/>
            <a:ext cx="1166812" cy="6515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Time: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558198" y="7212336"/>
            <a:ext cx="2369225" cy="6515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Resources :</a:t>
            </a:r>
          </a:p>
        </p:txBody>
      </p:sp>
      <p:sp>
        <p:nvSpPr>
          <p:cNvPr name="Freeform 11" id="11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TextBox 12" id="12"/>
          <p:cNvSpPr txBox="true"/>
          <p:nvPr/>
        </p:nvSpPr>
        <p:spPr>
          <a:xfrm rot="0">
            <a:off x="2909201" y="5995676"/>
            <a:ext cx="2036445" cy="6515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5 minutes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4103933" y="7212336"/>
            <a:ext cx="2221111" cy="65150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sz="3600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stopwatch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954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8836577" y="1281156"/>
            <a:ext cx="1277704" cy="1277704"/>
          </a:xfrm>
          <a:custGeom>
            <a:avLst/>
            <a:gdLst/>
            <a:ahLst/>
            <a:cxnLst/>
            <a:rect r="r" b="b" t="t" l="l"/>
            <a:pathLst>
              <a:path h="1277704" w="1277704">
                <a:moveTo>
                  <a:pt x="0" y="0"/>
                </a:moveTo>
                <a:lnTo>
                  <a:pt x="1277703" y="0"/>
                </a:lnTo>
                <a:lnTo>
                  <a:pt x="1277703" y="1277703"/>
                </a:lnTo>
                <a:lnTo>
                  <a:pt x="0" y="127770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8836577" y="2707598"/>
            <a:ext cx="1277704" cy="1277704"/>
          </a:xfrm>
          <a:custGeom>
            <a:avLst/>
            <a:gdLst/>
            <a:ahLst/>
            <a:cxnLst/>
            <a:rect r="r" b="b" t="t" l="l"/>
            <a:pathLst>
              <a:path h="1277704" w="1277704">
                <a:moveTo>
                  <a:pt x="0" y="0"/>
                </a:moveTo>
                <a:lnTo>
                  <a:pt x="1277703" y="0"/>
                </a:lnTo>
                <a:lnTo>
                  <a:pt x="1277703" y="1277703"/>
                </a:lnTo>
                <a:lnTo>
                  <a:pt x="0" y="1277703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8836577" y="4185118"/>
            <a:ext cx="1277704" cy="1277704"/>
          </a:xfrm>
          <a:custGeom>
            <a:avLst/>
            <a:gdLst/>
            <a:ahLst/>
            <a:cxnLst/>
            <a:rect r="r" b="b" t="t" l="l"/>
            <a:pathLst>
              <a:path h="1277704" w="1277704">
                <a:moveTo>
                  <a:pt x="0" y="0"/>
                </a:moveTo>
                <a:lnTo>
                  <a:pt x="1277703" y="0"/>
                </a:lnTo>
                <a:lnTo>
                  <a:pt x="1277703" y="1277704"/>
                </a:lnTo>
                <a:lnTo>
                  <a:pt x="0" y="1277704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8836577" y="5662847"/>
            <a:ext cx="1277704" cy="1277704"/>
          </a:xfrm>
          <a:custGeom>
            <a:avLst/>
            <a:gdLst/>
            <a:ahLst/>
            <a:cxnLst/>
            <a:rect r="r" b="b" t="t" l="l"/>
            <a:pathLst>
              <a:path h="1277704" w="1277704">
                <a:moveTo>
                  <a:pt x="0" y="0"/>
                </a:moveTo>
                <a:lnTo>
                  <a:pt x="1277703" y="0"/>
                </a:lnTo>
                <a:lnTo>
                  <a:pt x="1277703" y="1277703"/>
                </a:lnTo>
                <a:lnTo>
                  <a:pt x="0" y="1277703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8836577" y="7140575"/>
            <a:ext cx="1277704" cy="1277704"/>
          </a:xfrm>
          <a:custGeom>
            <a:avLst/>
            <a:gdLst/>
            <a:ahLst/>
            <a:cxnLst/>
            <a:rect r="r" b="b" t="t" l="l"/>
            <a:pathLst>
              <a:path h="1277704" w="1277704">
                <a:moveTo>
                  <a:pt x="0" y="0"/>
                </a:moveTo>
                <a:lnTo>
                  <a:pt x="1277703" y="0"/>
                </a:lnTo>
                <a:lnTo>
                  <a:pt x="1277703" y="1277704"/>
                </a:lnTo>
                <a:lnTo>
                  <a:pt x="0" y="1277704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8836577" y="8618304"/>
            <a:ext cx="1277704" cy="1277704"/>
          </a:xfrm>
          <a:custGeom>
            <a:avLst/>
            <a:gdLst/>
            <a:ahLst/>
            <a:cxnLst/>
            <a:rect r="r" b="b" t="t" l="l"/>
            <a:pathLst>
              <a:path h="1277704" w="1277704">
                <a:moveTo>
                  <a:pt x="0" y="0"/>
                </a:moveTo>
                <a:lnTo>
                  <a:pt x="1277703" y="0"/>
                </a:lnTo>
                <a:lnTo>
                  <a:pt x="1277703" y="1277704"/>
                </a:lnTo>
                <a:lnTo>
                  <a:pt x="0" y="1277704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88213" y="1032426"/>
            <a:ext cx="7251919" cy="87274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579"/>
              </a:lnSpc>
            </a:pPr>
            <a:r>
              <a:rPr lang="en-US" sz="4699">
                <a:solidFill>
                  <a:srgbClr val="000000"/>
                </a:solidFill>
                <a:latin typeface="Omnes Semibold"/>
                <a:ea typeface="Omnes Semibold"/>
                <a:cs typeface="Omnes Semibold"/>
                <a:sym typeface="Omnes Semibold"/>
              </a:rPr>
              <a:t>​</a:t>
            </a:r>
          </a:p>
          <a:p>
            <a:pPr algn="l" marL="798834" indent="-399417" lvl="1">
              <a:lnSpc>
                <a:spcPts val="5180"/>
              </a:lnSpc>
              <a:buAutoNum type="arabicPeriod" startAt="1"/>
            </a:pPr>
            <a:r>
              <a:rPr lang="en-US" sz="37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Select ‘Start slideshow from beginning’ </a:t>
            </a:r>
            <a:r>
              <a:rPr lang="en-US" sz="37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​</a:t>
            </a:r>
          </a:p>
          <a:p>
            <a:pPr algn="l" marL="798834" indent="-399417" lvl="1">
              <a:lnSpc>
                <a:spcPts val="5180"/>
              </a:lnSpc>
              <a:buAutoNum type="arabicPeriod" startAt="1"/>
            </a:pPr>
            <a:r>
              <a:rPr lang="en-US" sz="37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Click on the dice to press play, then click again to stop. (Note: the dice is a looping video so you can start and stop as many times as you like). </a:t>
            </a:r>
            <a:r>
              <a:rPr lang="en-US" sz="37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​</a:t>
            </a:r>
          </a:p>
          <a:p>
            <a:pPr algn="l" marL="798834" indent="-399417" lvl="1">
              <a:lnSpc>
                <a:spcPts val="5180"/>
              </a:lnSpc>
              <a:buAutoNum type="arabicPeriod" startAt="1"/>
            </a:pPr>
            <a:r>
              <a:rPr lang="en-US" sz="37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Guide pupils through the movements </a:t>
            </a:r>
          </a:p>
          <a:p>
            <a:pPr algn="ctr">
              <a:lnSpc>
                <a:spcPts val="7839"/>
              </a:lnSpc>
            </a:pPr>
          </a:p>
          <a:p>
            <a:pPr algn="ctr">
              <a:lnSpc>
                <a:spcPts val="7839"/>
              </a:lnSpc>
              <a:spcBef>
                <a:spcPct val="0"/>
              </a:spcBef>
            </a:pPr>
          </a:p>
        </p:txBody>
      </p:sp>
      <p:sp>
        <p:nvSpPr>
          <p:cNvPr name="TextBox 11" id="11"/>
          <p:cNvSpPr txBox="true"/>
          <p:nvPr/>
        </p:nvSpPr>
        <p:spPr>
          <a:xfrm rot="0">
            <a:off x="10600512" y="1385380"/>
            <a:ext cx="7314919" cy="11734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20"/>
              </a:lnSpc>
              <a:spcBef>
                <a:spcPct val="0"/>
              </a:spcBef>
            </a:pPr>
            <a:r>
              <a:rPr lang="en-US" sz="33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Hoist the sail - pull the heavy rope towards you to open the sail on your ship 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0600512" y="2811822"/>
            <a:ext cx="6944199" cy="11734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20"/>
              </a:lnSpc>
              <a:spcBef>
                <a:spcPct val="0"/>
              </a:spcBef>
            </a:pPr>
            <a:r>
              <a:rPr lang="en-US" sz="33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Clear the way - move branches and step over rocks in the forest 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10600512" y="4251027"/>
            <a:ext cx="6944199" cy="11734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20"/>
              </a:lnSpc>
              <a:spcBef>
                <a:spcPct val="0"/>
              </a:spcBef>
            </a:pPr>
            <a:r>
              <a:rPr lang="en-US" sz="33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Row the boat - use your paddle side to side to get down the river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10600512" y="5567597"/>
            <a:ext cx="6944199" cy="11734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20"/>
              </a:lnSpc>
              <a:spcBef>
                <a:spcPct val="0"/>
              </a:spcBef>
            </a:pPr>
            <a:r>
              <a:rPr lang="en-US" sz="33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Lift the box - squat down lift the box and put it on the shelf above you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10600512" y="6945313"/>
            <a:ext cx="7314919" cy="11734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20"/>
              </a:lnSpc>
              <a:spcBef>
                <a:spcPct val="0"/>
              </a:spcBef>
            </a:pPr>
            <a:r>
              <a:rPr lang="en-US" sz="33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Go skiing - hop side to side on one leg dodging people down the slope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10600512" y="8323029"/>
            <a:ext cx="5589337" cy="117347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620"/>
              </a:lnSpc>
              <a:spcBef>
                <a:spcPct val="0"/>
              </a:spcBef>
            </a:pPr>
            <a:r>
              <a:rPr lang="en-US" sz="3300">
                <a:solidFill>
                  <a:srgbClr val="000000"/>
                </a:solidFill>
                <a:latin typeface="Omnes Regular"/>
                <a:ea typeface="Omnes Regular"/>
                <a:cs typeface="Omnes Regular"/>
                <a:sym typeface="Omnes Regular"/>
              </a:rPr>
              <a:t>Play an instrument - play your favourite instrument 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18288000" cy="1211580"/>
          </a:xfrm>
          <a:custGeom>
            <a:avLst/>
            <a:gdLst/>
            <a:ahLst/>
            <a:cxnLst/>
            <a:rect r="r" b="b" t="t" l="l"/>
            <a:pathLst>
              <a:path h="1211580" w="18288000">
                <a:moveTo>
                  <a:pt x="0" y="0"/>
                </a:moveTo>
                <a:lnTo>
                  <a:pt x="18288000" y="0"/>
                </a:lnTo>
                <a:lnTo>
                  <a:pt x="18288000" y="1211580"/>
                </a:lnTo>
                <a:lnTo>
                  <a:pt x="0" y="121158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7285639"/>
            <a:ext cx="4047026" cy="3208188"/>
          </a:xfrm>
          <a:custGeom>
            <a:avLst/>
            <a:gdLst/>
            <a:ahLst/>
            <a:cxnLst/>
            <a:rect r="r" b="b" t="t" l="l"/>
            <a:pathLst>
              <a:path h="3208188" w="4047026">
                <a:moveTo>
                  <a:pt x="0" y="0"/>
                </a:moveTo>
                <a:lnTo>
                  <a:pt x="4047026" y="0"/>
                </a:lnTo>
                <a:lnTo>
                  <a:pt x="4047026" y="3208188"/>
                </a:lnTo>
                <a:lnTo>
                  <a:pt x="0" y="320818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6189849" y="8019599"/>
            <a:ext cx="1725582" cy="1740268"/>
          </a:xfrm>
          <a:custGeom>
            <a:avLst/>
            <a:gdLst/>
            <a:ahLst/>
            <a:cxnLst/>
            <a:rect r="r" b="b" t="t" l="l"/>
            <a:pathLst>
              <a:path h="1740268" w="1725582">
                <a:moveTo>
                  <a:pt x="0" y="0"/>
                </a:moveTo>
                <a:lnTo>
                  <a:pt x="1725582" y="0"/>
                </a:lnTo>
                <a:lnTo>
                  <a:pt x="1725582" y="1740268"/>
                </a:lnTo>
                <a:lnTo>
                  <a:pt x="0" y="17402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pic>
        <p:nvPicPr>
          <p:cNvPr name="Picture 5" id="5">
            <a:hlinkClick action="ppaction://media"/>
          </p:cNvPr>
          <p:cNvPicPr>
            <a:picLocks noChangeAspect="true"/>
          </p:cNvPicPr>
          <p:nvPr>
            <a:videoFile r:link="rId7"/>
            <p:extLst>
              <p:ext uri="{DAA4B4D4-6D71-4841-9C94-3DE7FCFB9230}">
                <p14:media xmlns:p14="http://schemas.microsoft.com/office/powerpoint/2010/main" r:embed="rId8"/>
              </p:ext>
            </p:extLst>
          </p:nvPr>
        </p:nvPicPr>
        <p:blipFill>
          <a:blip r:embed="rId6"/>
          <a:srcRect l="29207" t="14644" r="29683" b="4937"/>
          <a:stretch>
            <a:fillRect/>
          </a:stretch>
        </p:blipFill>
        <p:spPr>
          <a:xfrm flipH="false" flipV="false" rot="0">
            <a:off x="5363458" y="1439756"/>
            <a:ext cx="7561083" cy="83201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dur="indefinite" restart="never" nodeType="tmRoot">
          <p:childTnLst>
            <p:video>
              <p:cMediaNode vol="100000">
                <p:cTn fill="hold" display="false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8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16D17894D4FD438A484879138A7711" ma:contentTypeVersion="14" ma:contentTypeDescription="Create a new document." ma:contentTypeScope="" ma:versionID="d83aa5c7106a498c5fee09602b8db722">
  <xsd:schema xmlns:xsd="http://www.w3.org/2001/XMLSchema" xmlns:xs="http://www.w3.org/2001/XMLSchema" xmlns:p="http://schemas.microsoft.com/office/2006/metadata/properties" xmlns:ns2="c8c3aaa0-0762-42cb-a2a7-6988fc82b466" xmlns:ns3="8eb830d9-311e-48e7-bd78-c201a7dce4d8" targetNamespace="http://schemas.microsoft.com/office/2006/metadata/properties" ma:root="true" ma:fieldsID="9bbec9ffc056ae744a8f6ac42a51e290" ns2:_="" ns3:_="">
    <xsd:import namespace="c8c3aaa0-0762-42cb-a2a7-6988fc82b466"/>
    <xsd:import namespace="8eb830d9-311e-48e7-bd78-c201a7dce4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c3aaa0-0762-42cb-a2a7-6988fc82b4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54bf2425-0a1a-4cc2-9193-36f33296c7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b830d9-311e-48e7-bd78-c201a7dce4d8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392ce327-3cba-4314-9f86-4805dca7b15f}" ma:internalName="TaxCatchAll" ma:showField="CatchAllData" ma:web="8eb830d9-311e-48e7-bd78-c201a7dce4d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8c3aaa0-0762-42cb-a2a7-6988fc82b466">
      <Terms xmlns="http://schemas.microsoft.com/office/infopath/2007/PartnerControls"/>
    </lcf76f155ced4ddcb4097134ff3c332f>
    <TaxCatchAll xmlns="8eb830d9-311e-48e7-bd78-c201a7dce4d8" xsi:nil="true"/>
  </documentManagement>
</p:properties>
</file>

<file path=customXml/itemProps1.xml><?xml version="1.0" encoding="utf-8"?>
<ds:datastoreItem xmlns:ds="http://schemas.openxmlformats.org/officeDocument/2006/customXml" ds:itemID="{5A9C73B7-0FAF-4932-BFFC-EA64EC17902E}"/>
</file>

<file path=customXml/itemProps2.xml><?xml version="1.0" encoding="utf-8"?>
<ds:datastoreItem xmlns:ds="http://schemas.openxmlformats.org/officeDocument/2006/customXml" ds:itemID="{5DFB61E0-137A-45FB-81DA-3802836595E7}"/>
</file>

<file path=customXml/itemProps3.xml><?xml version="1.0" encoding="utf-8"?>
<ds:datastoreItem xmlns:ds="http://schemas.openxmlformats.org/officeDocument/2006/customXml" ds:itemID="{45A9CADD-0CBE-4713-80ED-521439C31DB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13 Dancing Dice PowerPoint</dc:title>
  <cp:revision>1</cp:revision>
  <dcterms:created xsi:type="dcterms:W3CDTF">2006-08-16T00:00:00Z</dcterms:created>
  <dcterms:modified xsi:type="dcterms:W3CDTF">2011-08-01T06:04:30Z</dcterms:modified>
  <dc:identifier>DAGPIkeYiD0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0x010100B816D17894D4FD438A484879138A7711</vt:lpwstr>
  </property>
</Properties>
</file>