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41" r:id="rId7"/>
    <p:sldId id="339" r:id="rId8"/>
    <p:sldId id="342" r:id="rId9"/>
    <p:sldId id="265" r:id="rId10"/>
    <p:sldId id="343" r:id="rId11"/>
    <p:sldId id="344" r:id="rId12"/>
  </p:sldIdLst>
  <p:sldSz cx="18288000" cy="10287000"/>
  <p:notesSz cx="6858000" cy="91440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Chromium One" panose="020B0604020202020204" charset="0"/>
      <p:regular r:id="rId19"/>
    </p:embeddedFont>
    <p:embeddedFont>
      <p:font typeface="Omnes Bold" panose="020B0604020202020204" charset="0"/>
      <p:regular r:id="rId20"/>
    </p:embeddedFont>
    <p:embeddedFont>
      <p:font typeface="Omnes Regular" panose="020B0604020202020204" charset="0"/>
      <p:regular r:id="rId21"/>
    </p:embeddedFont>
    <p:embeddedFont>
      <p:font typeface="Omnes Semi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1402B-1726-46BA-9781-BD397165F03F}" v="14" dt="2024-09-26T11:17:16.405"/>
    <p1510:client id="{A1AC8575-1BCD-43CC-8D0B-CE1AE55BCB58}" v="23" dt="2024-09-26T09:13:53.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9" autoAdjust="0"/>
    <p:restoredTop sz="82663" autoAdjust="0"/>
  </p:normalViewPr>
  <p:slideViewPr>
    <p:cSldViewPr>
      <p:cViewPr varScale="1">
        <p:scale>
          <a:sx n="47" d="100"/>
          <a:sy n="47" d="100"/>
        </p:scale>
        <p:origin x="136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Arial" panose="020B0604020202020204" pitchFamily="34" charset="0"/>
              </a:rPr>
              <a:t>The sun is shining outside in the grassy playground. Chester and Timmy love to play football together at breaktime. Chester has been practicing a new trick, where he uses his agile monkey moves to pass the ball to Timmy. The ball soars through the air, bounces off the wall and lands beside Ellie the elephant, who looks very sad. They ask if she wants to join in. She shakes her head and says quietly, “I’d like to, but I’m not very fast because of my leg”. Timmy and Chester know exactly what to do. They don’t want Ellie to feel left out so they include her in their game. Chester says, “We can play a new ball game and make our own rules together”. Ellie smiles and says, “Can I be the goalkeeper?”. She steps into the goal and gets ready. Timmy kicks the ball towards her, she swishes her trunk and quickly blocks the ball. It was so fast that it took them a moment to find the ball. Timmy and Chester are amazed, “Well Done Ellie! That was great!” they shout. Everyone in the playground joined in celebrating and cheering Ellie’s fantastic save. Playing together with your friends at break and lunch is a great way of having fun and moving more and sitting less.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 Playing games with friends at break and lunch time is a great way to have fun and keep moving. Just like Chester, Timmy and Ellie playing football and having a great time. It helps us move more and sit less.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372395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week why not try one of our monkey madness activities each day and have fun with your friends.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4a"/><Relationship Id="rId7" Type="http://schemas.openxmlformats.org/officeDocument/2006/relationships/image" Target="../media/image9.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notesSlide" Target="../notesSlides/notesSlide3.xml"/><Relationship Id="rId10" Type="http://schemas.openxmlformats.org/officeDocument/2006/relationships/image" Target="../media/image13.sv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audio" Target="../media/media4.m4a"/><Relationship Id="rId21"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microsoft.com/office/2007/relationships/media" Target="../media/media4.m4a"/><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notesSlide" Target="../notesSlides/notesSlide5.xml"/><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tags" Target="../tags/tag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1.png"/><Relationship Id="rId1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jpeg"/><Relationship Id="rId9" Type="http://schemas.openxmlformats.org/officeDocument/2006/relationships/image" Target="../media/image33.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4.png"/><Relationship Id="rId12" Type="http://schemas.openxmlformats.org/officeDocument/2006/relationships/hyperlink" Target="https://nichs.org.uk/chesters-active-breaks-main-menu/chesters-active-breaks-monkey-madness" TargetMode="External"/><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notesSlide" Target="../notesSlides/notesSlide6.xml"/><Relationship Id="rId10" Type="http://schemas.microsoft.com/office/2007/relationships/hdphoto" Target="../media/hdphoto5.wdp"/><Relationship Id="rId4" Type="http://schemas.openxmlformats.org/officeDocument/2006/relationships/slideLayout" Target="../slideLayouts/slideLayout7.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3</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59C35F88-191D-B078-B4AD-43CB870E33FE}"/>
              </a:ext>
            </a:extLst>
          </p:cNvPr>
          <p:cNvPicPr>
            <a:picLocks noChangeAspect="1"/>
          </p:cNvPicPr>
          <p:nvPr>
            <a:audioFile r:link="rId2"/>
            <p:extLst>
              <p:ext uri="{DAA4B4D4-6D71-4841-9C94-3DE7FCFB9230}">
                <p14:media xmlns:p14="http://schemas.microsoft.com/office/powerpoint/2010/main" r:embed="rId3">
                  <p14:trim st="874"/>
                </p14:media>
              </p:ext>
            </p:extLst>
          </p:nvPr>
        </p:nvPicPr>
        <p:blipFill>
          <a:blip r:embed="rId7"/>
          <a:stretch>
            <a:fillRect/>
          </a:stretch>
        </p:blipFill>
        <p:spPr>
          <a:xfrm>
            <a:off x="15471252" y="8953500"/>
            <a:ext cx="838200" cy="838200"/>
          </a:xfrm>
          <a:prstGeom prst="rect">
            <a:avLst/>
          </a:prstGeom>
        </p:spPr>
      </p:pic>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can you keep moving at break and lunch time?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1346591375"/>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540704" y="163904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Sit down and relax</a:t>
            </a:r>
          </a:p>
        </p:txBody>
      </p:sp>
      <p:sp>
        <p:nvSpPr>
          <p:cNvPr id="16" name="TextBox 16"/>
          <p:cNvSpPr txBox="1"/>
          <p:nvPr/>
        </p:nvSpPr>
        <p:spPr>
          <a:xfrm>
            <a:off x="10709216" y="6972300"/>
            <a:ext cx="3921184" cy="1231106"/>
          </a:xfrm>
          <a:prstGeom prst="rect">
            <a:avLst/>
          </a:prstGeom>
        </p:spPr>
        <p:txBody>
          <a:bodyPr lIns="0" tIns="0" rIns="0" bIns="0" rtlCol="0" anchor="t">
            <a:spAutoFit/>
          </a:bodyPr>
          <a:lstStyle/>
          <a:p>
            <a:pPr algn="ctr"/>
            <a:r>
              <a:rPr lang="en-US" sz="4000" dirty="0">
                <a:solidFill>
                  <a:srgbClr val="000000"/>
                </a:solidFill>
                <a:latin typeface="Omnes Regular"/>
              </a:rPr>
              <a:t>Play with my toys</a:t>
            </a:r>
            <a:endParaRPr lang="en-US" sz="4800" dirty="0">
              <a:solidFill>
                <a:srgbClr val="000000"/>
              </a:solidFill>
              <a:latin typeface="Omnes Regular"/>
            </a:endParaRPr>
          </a:p>
        </p:txBody>
      </p:sp>
      <p:sp>
        <p:nvSpPr>
          <p:cNvPr id="17" name="TextBox 17"/>
          <p:cNvSpPr txBox="1"/>
          <p:nvPr/>
        </p:nvSpPr>
        <p:spPr>
          <a:xfrm>
            <a:off x="10709216" y="4229100"/>
            <a:ext cx="3921184" cy="1231106"/>
          </a:xfrm>
          <a:prstGeom prst="rect">
            <a:avLst/>
          </a:prstGeom>
        </p:spPr>
        <p:txBody>
          <a:bodyPr lIns="0" tIns="0" rIns="0" bIns="0" rtlCol="0" anchor="t">
            <a:spAutoFit/>
          </a:bodyPr>
          <a:lstStyle/>
          <a:p>
            <a:pPr algn="ctr"/>
            <a:r>
              <a:rPr lang="en-US" sz="4000" dirty="0">
                <a:solidFill>
                  <a:srgbClr val="000000"/>
                </a:solidFill>
                <a:latin typeface="Omnes Regular"/>
              </a:rPr>
              <a:t>Play games with friends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can you keep moving at break and lunch time?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6">
            <a:extLst>
              <a:ext uri="{FF2B5EF4-FFF2-40B4-BE49-F238E27FC236}">
                <a16:creationId xmlns:a16="http://schemas.microsoft.com/office/drawing/2014/main" id="{F39ED596-0076-3E02-AFC5-4FD1F7E7F48A}"/>
              </a:ext>
            </a:extLst>
          </p:cNvPr>
          <p:cNvSpPr/>
          <p:nvPr/>
        </p:nvSpPr>
        <p:spPr>
          <a:xfrm>
            <a:off x="16227084" y="1015880"/>
            <a:ext cx="994116" cy="2000471"/>
          </a:xfrm>
          <a:custGeom>
            <a:avLst/>
            <a:gdLst/>
            <a:ahLst/>
            <a:cxnLst/>
            <a:rect l="l" t="t" r="r" b="b"/>
            <a:pathLst>
              <a:path w="1669222" h="3225549">
                <a:moveTo>
                  <a:pt x="0" y="0"/>
                </a:moveTo>
                <a:lnTo>
                  <a:pt x="1669221" y="0"/>
                </a:lnTo>
                <a:lnTo>
                  <a:pt x="1669221" y="3225548"/>
                </a:lnTo>
                <a:lnTo>
                  <a:pt x="0" y="3225548"/>
                </a:lnTo>
                <a:lnTo>
                  <a:pt x="0" y="0"/>
                </a:lnTo>
                <a:close/>
              </a:path>
            </a:pathLst>
          </a:custGeom>
          <a:blipFill>
            <a:blip r:embed="rId8"/>
            <a:stretch>
              <a:fillRect/>
            </a:stretch>
          </a:blipFill>
        </p:spPr>
        <p:txBody>
          <a:bodyPr/>
          <a:lstStyle/>
          <a:p>
            <a:endParaRPr lang="en-GB" dirty="0"/>
          </a:p>
        </p:txBody>
      </p:sp>
      <p:sp>
        <p:nvSpPr>
          <p:cNvPr id="9" name="Freeform 5">
            <a:extLst>
              <a:ext uri="{FF2B5EF4-FFF2-40B4-BE49-F238E27FC236}">
                <a16:creationId xmlns:a16="http://schemas.microsoft.com/office/drawing/2014/main" id="{66E8D93A-5A03-A0EA-16F2-A947C7195D00}"/>
              </a:ext>
            </a:extLst>
          </p:cNvPr>
          <p:cNvSpPr/>
          <p:nvPr/>
        </p:nvSpPr>
        <p:spPr>
          <a:xfrm>
            <a:off x="15861181" y="4191301"/>
            <a:ext cx="2147452" cy="1306704"/>
          </a:xfrm>
          <a:custGeom>
            <a:avLst/>
            <a:gdLst/>
            <a:ahLst/>
            <a:cxnLst/>
            <a:rect l="l" t="t" r="r" b="b"/>
            <a:pathLst>
              <a:path w="6202979" h="3225549">
                <a:moveTo>
                  <a:pt x="0" y="0"/>
                </a:moveTo>
                <a:lnTo>
                  <a:pt x="6202979" y="0"/>
                </a:lnTo>
                <a:lnTo>
                  <a:pt x="6202979" y="3225549"/>
                </a:lnTo>
                <a:lnTo>
                  <a:pt x="0" y="32255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7">
            <a:extLst>
              <a:ext uri="{FF2B5EF4-FFF2-40B4-BE49-F238E27FC236}">
                <a16:creationId xmlns:a16="http://schemas.microsoft.com/office/drawing/2014/main" id="{BE3FAE47-A9CB-AAA7-030E-6C40AA02EE34}"/>
              </a:ext>
            </a:extLst>
          </p:cNvPr>
          <p:cNvSpPr/>
          <p:nvPr/>
        </p:nvSpPr>
        <p:spPr>
          <a:xfrm>
            <a:off x="16261735" y="6381033"/>
            <a:ext cx="1346344" cy="1851255"/>
          </a:xfrm>
          <a:custGeom>
            <a:avLst/>
            <a:gdLst/>
            <a:ahLst/>
            <a:cxnLst/>
            <a:rect l="l" t="t" r="r" b="b"/>
            <a:pathLst>
              <a:path w="2606246" h="3498317">
                <a:moveTo>
                  <a:pt x="0" y="0"/>
                </a:moveTo>
                <a:lnTo>
                  <a:pt x="2606247" y="0"/>
                </a:lnTo>
                <a:lnTo>
                  <a:pt x="2606247" y="3498317"/>
                </a:lnTo>
                <a:lnTo>
                  <a:pt x="0" y="3498317"/>
                </a:lnTo>
                <a:lnTo>
                  <a:pt x="0" y="0"/>
                </a:lnTo>
                <a:close/>
              </a:path>
            </a:pathLst>
          </a:custGeom>
          <a:blipFill>
            <a:blip r:embed="rId11"/>
            <a:stretch>
              <a:fillRect/>
            </a:stretch>
          </a:blipFill>
        </p:spPr>
        <p:txBody>
          <a:bodyPr/>
          <a:lstStyle/>
          <a:p>
            <a:endParaRPr lang="en-GB"/>
          </a:p>
        </p:txBody>
      </p:sp>
      <p:pic>
        <p:nvPicPr>
          <p:cNvPr id="7" name="Recorded Sound">
            <a:hlinkClick r:id="" action="ppaction://media"/>
            <a:extLst>
              <a:ext uri="{FF2B5EF4-FFF2-40B4-BE49-F238E27FC236}">
                <a16:creationId xmlns:a16="http://schemas.microsoft.com/office/drawing/2014/main" id="{11188E34-4A39-AACE-8A28-F907A867D76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40000" y="8898744"/>
            <a:ext cx="1076898" cy="1076898"/>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7" name="TextBox 17"/>
          <p:cNvSpPr txBox="1"/>
          <p:nvPr/>
        </p:nvSpPr>
        <p:spPr>
          <a:xfrm>
            <a:off x="10709216" y="4229100"/>
            <a:ext cx="3921184" cy="1231106"/>
          </a:xfrm>
          <a:prstGeom prst="rect">
            <a:avLst/>
          </a:prstGeom>
        </p:spPr>
        <p:txBody>
          <a:bodyPr lIns="0" tIns="0" rIns="0" bIns="0" rtlCol="0" anchor="t">
            <a:spAutoFit/>
          </a:bodyPr>
          <a:lstStyle/>
          <a:p>
            <a:pPr algn="ctr"/>
            <a:r>
              <a:rPr lang="en-US" sz="4000" dirty="0">
                <a:solidFill>
                  <a:srgbClr val="000000"/>
                </a:solidFill>
                <a:latin typeface="Omnes Regular"/>
              </a:rPr>
              <a:t>Play games with friends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369331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How can you keep moving at break and lunch time?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9" name="Freeform 5">
            <a:extLst>
              <a:ext uri="{FF2B5EF4-FFF2-40B4-BE49-F238E27FC236}">
                <a16:creationId xmlns:a16="http://schemas.microsoft.com/office/drawing/2014/main" id="{66E8D93A-5A03-A0EA-16F2-A947C7195D00}"/>
              </a:ext>
            </a:extLst>
          </p:cNvPr>
          <p:cNvSpPr/>
          <p:nvPr/>
        </p:nvSpPr>
        <p:spPr>
          <a:xfrm>
            <a:off x="15861181" y="4191301"/>
            <a:ext cx="2147452" cy="1306704"/>
          </a:xfrm>
          <a:custGeom>
            <a:avLst/>
            <a:gdLst/>
            <a:ahLst/>
            <a:cxnLst/>
            <a:rect l="l" t="t" r="r" b="b"/>
            <a:pathLst>
              <a:path w="6202979" h="3225549">
                <a:moveTo>
                  <a:pt x="0" y="0"/>
                </a:moveTo>
                <a:lnTo>
                  <a:pt x="6202979" y="0"/>
                </a:lnTo>
                <a:lnTo>
                  <a:pt x="6202979" y="3225549"/>
                </a:lnTo>
                <a:lnTo>
                  <a:pt x="0" y="3225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6" name="Recorded Sound">
            <a:hlinkClick r:id="" action="ppaction://media"/>
            <a:extLst>
              <a:ext uri="{FF2B5EF4-FFF2-40B4-BE49-F238E27FC236}">
                <a16:creationId xmlns:a16="http://schemas.microsoft.com/office/drawing/2014/main" id="{2936937C-9DFF-1E5A-4560-A93C6101307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365881" y="8825692"/>
            <a:ext cx="990600" cy="990600"/>
          </a:xfrm>
          <a:prstGeom prst="rect">
            <a:avLst/>
          </a:prstGeom>
        </p:spPr>
      </p:pic>
    </p:spTree>
    <p:custDataLst>
      <p:tags r:id="rId1"/>
    </p:custDataLst>
    <p:extLst>
      <p:ext uri="{BB962C8B-B14F-4D97-AF65-F5344CB8AC3E}">
        <p14:creationId xmlns:p14="http://schemas.microsoft.com/office/powerpoint/2010/main" val="81631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 ____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 __ ____ _ 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3!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1"/>
            <a:stretch>
              <a:fillRect/>
            </a:stretch>
          </a:blipFill>
        </p:spPr>
        <p:txBody>
          <a:bodyPr/>
          <a:lstStyle/>
          <a:p>
            <a:endParaRPr lang="en-GB"/>
          </a:p>
        </p:txBody>
      </p:sp>
      <p:pic>
        <p:nvPicPr>
          <p:cNvPr id="23" name="Recorded Sound">
            <a:hlinkClick r:id="" action="ppaction://media"/>
            <a:extLst>
              <a:ext uri="{FF2B5EF4-FFF2-40B4-BE49-F238E27FC236}">
                <a16:creationId xmlns:a16="http://schemas.microsoft.com/office/drawing/2014/main" id="{664E1E01-7798-4DA9-0639-036D2EC231C9}"/>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5739341" y="8915493"/>
            <a:ext cx="717549" cy="71754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235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3"/>
                </p:tgtEl>
              </p:cMediaNode>
            </p:audio>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B3858281-279E-1C1E-A278-E6D4662E011E}"/>
              </a:ext>
            </a:extLst>
          </p:cNvPr>
          <p:cNvSpPr/>
          <p:nvPr/>
        </p:nvSpPr>
        <p:spPr>
          <a:xfrm>
            <a:off x="14130858" y="2148796"/>
            <a:ext cx="4409647" cy="4109992"/>
          </a:xfrm>
          <a:custGeom>
            <a:avLst/>
            <a:gdLst/>
            <a:ahLst/>
            <a:cxnLst/>
            <a:rect l="l" t="t" r="r" b="b"/>
            <a:pathLst>
              <a:path w="4282152" h="3744786">
                <a:moveTo>
                  <a:pt x="0" y="0"/>
                </a:moveTo>
                <a:lnTo>
                  <a:pt x="4282152" y="0"/>
                </a:lnTo>
                <a:lnTo>
                  <a:pt x="4282152" y="3744786"/>
                </a:lnTo>
                <a:lnTo>
                  <a:pt x="0" y="3744786"/>
                </a:lnTo>
                <a:lnTo>
                  <a:pt x="0" y="0"/>
                </a:lnTo>
                <a:close/>
              </a:path>
            </a:pathLst>
          </a:custGeom>
          <a:blipFill>
            <a:blip r:embed="rId4"/>
            <a:stretch>
              <a:fillRect l="-10484" t="-26237" r="-14809"/>
            </a:stretch>
          </a:blipFill>
        </p:spPr>
        <p:txBody>
          <a:bodyPr/>
          <a:lstStyle/>
          <a:p>
            <a:endParaRPr lang="en-GB" dirty="0"/>
          </a:p>
        </p:txBody>
      </p:sp>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3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245528" y="5088329"/>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2237437">
            <a:off x="4876110" y="3462568"/>
            <a:ext cx="3007541" cy="3041591"/>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5" name="TextBox 10">
            <a:extLst>
              <a:ext uri="{FF2B5EF4-FFF2-40B4-BE49-F238E27FC236}">
                <a16:creationId xmlns:a16="http://schemas.microsoft.com/office/drawing/2014/main" id="{05FE2679-02D9-CE79-5521-5741548C3D1D}"/>
              </a:ext>
            </a:extLst>
          </p:cNvPr>
          <p:cNvSpPr txBox="1"/>
          <p:nvPr/>
        </p:nvSpPr>
        <p:spPr>
          <a:xfrm rot="2349844">
            <a:off x="4593932" y="4395201"/>
            <a:ext cx="4012814" cy="538609"/>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 Uh oh”</a:t>
            </a:r>
          </a:p>
        </p:txBody>
      </p:sp>
      <p:pic>
        <p:nvPicPr>
          <p:cNvPr id="13" name="Picture 12">
            <a:extLst>
              <a:ext uri="{FF2B5EF4-FFF2-40B4-BE49-F238E27FC236}">
                <a16:creationId xmlns:a16="http://schemas.microsoft.com/office/drawing/2014/main" id="{6A567504-F656-0D06-5F92-FFA8878D45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9464" y="8749902"/>
            <a:ext cx="13589163" cy="1117998"/>
          </a:xfrm>
          <a:prstGeom prst="rect">
            <a:avLst/>
          </a:prstGeom>
        </p:spPr>
      </p:pic>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908522" y="4863851"/>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2237437">
            <a:off x="1049942" y="2212270"/>
            <a:ext cx="4087791" cy="373041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2349844">
            <a:off x="1739801" y="2900272"/>
            <a:ext cx="3272228"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“WOW! Timmy that kick was awesome”</a:t>
            </a:r>
          </a:p>
        </p:txBody>
      </p:sp>
      <p:sp>
        <p:nvSpPr>
          <p:cNvPr id="3" name="Freeform 3"/>
          <p:cNvSpPr/>
          <p:nvPr/>
        </p:nvSpPr>
        <p:spPr>
          <a:xfrm>
            <a:off x="13405211" y="1196227"/>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3"/>
            <a:stretch>
              <a:fillRect l="-155020" t="-15809" r="-805"/>
            </a:stretch>
          </a:blipFill>
        </p:spPr>
        <p:txBody>
          <a:bodyPr/>
          <a:lstStyle/>
          <a:p>
            <a:endParaRPr lang="en-GB"/>
          </a:p>
        </p:txBody>
      </p:sp>
      <p:pic>
        <p:nvPicPr>
          <p:cNvPr id="2050" name="Picture 2" descr="Soccer Ball, Cartoon, Soccer - iStock">
            <a:extLst>
              <a:ext uri="{FF2B5EF4-FFF2-40B4-BE49-F238E27FC236}">
                <a16:creationId xmlns:a16="http://schemas.microsoft.com/office/drawing/2014/main" id="{6D31DD2B-07D5-06EB-D434-9B3D653E7DB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95" b="91584" l="9639" r="93976">
                        <a14:foregroundMark x1="28112" y1="24257" x2="29317" y2="51980"/>
                        <a14:foregroundMark x1="29317" y1="51980" x2="55422" y2="73267"/>
                        <a14:foregroundMark x1="55422" y1="73267" x2="84337" y2="68317"/>
                        <a14:foregroundMark x1="84337" y1="68317" x2="73896" y2="26733"/>
                        <a14:foregroundMark x1="73896" y1="26733" x2="53414" y2="17822"/>
                        <a14:foregroundMark x1="53414" y1="17822" x2="28916" y2="24257"/>
                        <a14:foregroundMark x1="49398" y1="9901" x2="71486" y2="20792"/>
                        <a14:foregroundMark x1="71486" y1="20792" x2="96386" y2="22772"/>
                        <a14:foregroundMark x1="96386" y1="22772" x2="96787" y2="56931"/>
                        <a14:foregroundMark x1="96787" y1="56931" x2="77510" y2="88119"/>
                        <a14:foregroundMark x1="77510" y1="88119" x2="44980" y2="91584"/>
                        <a14:foregroundMark x1="44980" y1="91584" x2="25703" y2="71782"/>
                        <a14:foregroundMark x1="25703" y1="71782" x2="26104" y2="46535"/>
                        <a14:foregroundMark x1="26104" y1="46535" x2="36948" y2="16832"/>
                        <a14:foregroundMark x1="36948" y1="16832" x2="57831" y2="7921"/>
                        <a14:foregroundMark x1="57831" y1="7921" x2="65060" y2="1485"/>
                        <a14:foregroundMark x1="50602" y1="58416" x2="53012" y2="36139"/>
                        <a14:foregroundMark x1="53012" y1="36139" x2="53012" y2="36139"/>
                        <a14:foregroundMark x1="48193" y1="24257" x2="46586" y2="50990"/>
                        <a14:foregroundMark x1="46586" y1="50990" x2="48996" y2="26733"/>
                        <a14:foregroundMark x1="48996" y1="26733" x2="44578" y2="26238"/>
                        <a14:foregroundMark x1="93976" y1="47030" x2="93976" y2="51485"/>
                        <a14:foregroundMark x1="79116" y1="8416" x2="83936" y2="15842"/>
                        <a14:foregroundMark x1="74297" y1="90594" x2="68675" y2="91584"/>
                      </a14:backgroundRemoval>
                    </a14:imgEffect>
                  </a14:imgLayer>
                </a14:imgProps>
              </a:ext>
              <a:ext uri="{28A0092B-C50C-407E-A947-70E740481C1C}">
                <a14:useLocalDpi xmlns:a14="http://schemas.microsoft.com/office/drawing/2010/main" val="0"/>
              </a:ext>
            </a:extLst>
          </a:blip>
          <a:srcRect/>
          <a:stretch>
            <a:fillRect/>
          </a:stretch>
        </p:blipFill>
        <p:spPr bwMode="auto">
          <a:xfrm>
            <a:off x="16528250" y="4639256"/>
            <a:ext cx="1749796" cy="141951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7"/>
          <p:cNvSpPr/>
          <p:nvPr/>
        </p:nvSpPr>
        <p:spPr>
          <a:xfrm rot="19362563" flipH="1">
            <a:off x="11320379" y="1595024"/>
            <a:ext cx="3509922" cy="3361292"/>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19398846">
            <a:off x="11007268" y="2375250"/>
            <a:ext cx="3428806" cy="1077218"/>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“I’ll get the ball, don’t worry”</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6"/>
            <a:stretch>
              <a:fillRect/>
            </a:stretch>
          </a:blipFill>
        </p:spPr>
        <p:txBody>
          <a:bodyPr/>
          <a:lstStyle/>
          <a:p>
            <a:endParaRPr lang="en-GB"/>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Monkey Madness</a:t>
            </a:r>
          </a:p>
        </p:txBody>
      </p:sp>
      <p:sp>
        <p:nvSpPr>
          <p:cNvPr id="8" name="TextBox 8"/>
          <p:cNvSpPr txBox="1"/>
          <p:nvPr/>
        </p:nvSpPr>
        <p:spPr>
          <a:xfrm>
            <a:off x="6693874" y="5143500"/>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Moving more and sitting less keeps our bodies healthy.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descr="A cartoon monkey from a vine&#10;&#10;Description automatically generated">
            <a:extLst>
              <a:ext uri="{FF2B5EF4-FFF2-40B4-BE49-F238E27FC236}">
                <a16:creationId xmlns:a16="http://schemas.microsoft.com/office/drawing/2014/main" id="{8496B605-7189-1A8B-79BF-4EE2F81DEF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0076" y1="15145" x2="40076" y2="15145"/>
                      </a14:backgroundRemoval>
                    </a14:imgEffect>
                  </a14:imgLayer>
                </a14:imgProps>
              </a:ext>
              <a:ext uri="{28A0092B-C50C-407E-A947-70E740481C1C}">
                <a14:useLocalDpi xmlns:a14="http://schemas.microsoft.com/office/drawing/2010/main" val="0"/>
              </a:ext>
            </a:extLst>
          </a:blip>
          <a:srcRect t="13151" b="25102"/>
          <a:stretch/>
        </p:blipFill>
        <p:spPr>
          <a:xfrm>
            <a:off x="185057" y="2688771"/>
            <a:ext cx="6084274" cy="5314499"/>
          </a:xfrm>
          <a:prstGeom prst="rect">
            <a:avLst/>
          </a:prstGeom>
        </p:spPr>
      </p:pic>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1"/>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332206" y="7326998"/>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12"/>
              </a:rPr>
              <a:t>Monkey Madness Activity</a:t>
            </a:r>
            <a:endParaRPr lang="en-US" sz="3999" dirty="0">
              <a:solidFill>
                <a:srgbClr val="000000"/>
              </a:solidFill>
              <a:latin typeface="Omnes Semibold"/>
              <a:ea typeface="Omnes Semibold"/>
              <a:cs typeface="Omnes Semibold"/>
              <a:sym typeface="Omnes Semibold"/>
            </a:endParaRPr>
          </a:p>
        </p:txBody>
      </p:sp>
      <p:pic>
        <p:nvPicPr>
          <p:cNvPr id="3" name="Recorded Sound">
            <a:hlinkClick r:id="" action="ppaction://media"/>
            <a:extLst>
              <a:ext uri="{FF2B5EF4-FFF2-40B4-BE49-F238E27FC236}">
                <a16:creationId xmlns:a16="http://schemas.microsoft.com/office/drawing/2014/main" id="{749B31A1-3D44-187C-1FE9-150302B7E70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5468600" y="8889733"/>
            <a:ext cx="919326" cy="91932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979502-E7EE-405B-A247-541BD6655A06}">
  <ds:schemaRefs>
    <ds:schemaRef ds:uri="http://www.w3.org/XML/1998/namespace"/>
    <ds:schemaRef ds:uri="c8c3aaa0-0762-42cb-a2a7-6988fc82b466"/>
    <ds:schemaRef ds:uri="http://schemas.microsoft.com/office/infopath/2007/PartnerControl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8eb830d9-311e-48e7-bd78-c201a7dce4d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312</TotalTime>
  <Words>580</Words>
  <Application>Microsoft Office PowerPoint</Application>
  <PresentationFormat>Custom</PresentationFormat>
  <Paragraphs>49</Paragraphs>
  <Slides>8</Slides>
  <Notes>6</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Chromium One</vt:lpstr>
      <vt:lpstr>Omnes Regular</vt:lpstr>
      <vt:lpstr>Omnes Bold</vt:lpstr>
      <vt:lpstr>Arial Black</vt:lpstr>
      <vt:lpstr>Calibri</vt:lpstr>
      <vt:lpstr>Arial</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2024-09-26T11:40:19Z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